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9" r:id="rId4"/>
  </p:sldMasterIdLst>
  <p:notesMasterIdLst>
    <p:notesMasterId r:id="rId22"/>
  </p:notesMasterIdLst>
  <p:handoutMasterIdLst>
    <p:handoutMasterId r:id="rId23"/>
  </p:handoutMasterIdLst>
  <p:sldIdLst>
    <p:sldId id="256" r:id="rId5"/>
    <p:sldId id="300" r:id="rId6"/>
    <p:sldId id="314" r:id="rId7"/>
    <p:sldId id="309" r:id="rId8"/>
    <p:sldId id="293" r:id="rId9"/>
    <p:sldId id="310" r:id="rId10"/>
    <p:sldId id="315" r:id="rId11"/>
    <p:sldId id="316" r:id="rId12"/>
    <p:sldId id="311" r:id="rId13"/>
    <p:sldId id="305" r:id="rId14"/>
    <p:sldId id="318" r:id="rId15"/>
    <p:sldId id="317" r:id="rId16"/>
    <p:sldId id="285" r:id="rId17"/>
    <p:sldId id="319" r:id="rId18"/>
    <p:sldId id="307"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17" autoAdjust="0"/>
    <p:restoredTop sz="93725" autoAdjust="0"/>
  </p:normalViewPr>
  <p:slideViewPr>
    <p:cSldViewPr snapToGrid="0">
      <p:cViewPr varScale="1">
        <p:scale>
          <a:sx n="79" d="100"/>
          <a:sy n="79" d="100"/>
        </p:scale>
        <p:origin x="304" y="52"/>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5CE95E-8954-4E3E-AECB-5B06DDDBBA5C}"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US"/>
        </a:p>
      </dgm:t>
    </dgm:pt>
    <dgm:pt modelId="{F6E4B685-29A6-4A3C-B643-1FEE5EFD8CDA}">
      <dgm:prSet phldrT="[Text]" custT="1"/>
      <dgm:spPr/>
      <dgm:t>
        <a:bodyPr/>
        <a:lstStyle/>
        <a:p>
          <a:r>
            <a:rPr lang="en-US" sz="1600" b="1" dirty="0">
              <a:latin typeface="Times New Roman" panose="02020603050405020304" pitchFamily="18" charset="0"/>
              <a:cs typeface="Times New Roman" panose="02020603050405020304" pitchFamily="18" charset="0"/>
            </a:rPr>
            <a:t>CSV File</a:t>
          </a:r>
        </a:p>
        <a:p>
          <a:r>
            <a:rPr lang="en-US" sz="1600" b="1" dirty="0">
              <a:latin typeface="Times New Roman" panose="02020603050405020304" pitchFamily="18" charset="0"/>
              <a:cs typeface="Times New Roman" panose="02020603050405020304" pitchFamily="18" charset="0"/>
            </a:rPr>
            <a:t>(ElectricCarData_Clean_Me.csv)</a:t>
          </a:r>
        </a:p>
      </dgm:t>
    </dgm:pt>
    <dgm:pt modelId="{67AEF8EC-8DE4-40B2-8691-AF13C1878DD6}" type="parTrans" cxnId="{C0EC4753-E660-470E-B64A-61BC5FDC0D58}">
      <dgm:prSet/>
      <dgm:spPr/>
      <dgm:t>
        <a:bodyPr/>
        <a:lstStyle/>
        <a:p>
          <a:endParaRPr lang="en-US"/>
        </a:p>
      </dgm:t>
    </dgm:pt>
    <dgm:pt modelId="{BF51CC9E-10EB-4D62-B884-D5AEC785556C}" type="sibTrans" cxnId="{C0EC4753-E660-470E-B64A-61BC5FDC0D58}">
      <dgm:prSet custT="1"/>
      <dgm:spPr/>
      <dgm:t>
        <a:bodyPr/>
        <a:lstStyle/>
        <a:p>
          <a:r>
            <a:rPr lang="en-US" sz="1100" b="1" dirty="0">
              <a:solidFill>
                <a:schemeClr val="bg1"/>
              </a:solidFill>
              <a:latin typeface="Times New Roman" panose="02020603050405020304" pitchFamily="18" charset="0"/>
              <a:cs typeface="Times New Roman" panose="02020603050405020304" pitchFamily="18" charset="0"/>
            </a:rPr>
            <a:t>Reading</a:t>
          </a:r>
          <a:endParaRPr lang="en-US" sz="700" b="1" dirty="0">
            <a:solidFill>
              <a:schemeClr val="bg1"/>
            </a:solidFill>
            <a:latin typeface="Times New Roman" panose="02020603050405020304" pitchFamily="18" charset="0"/>
            <a:cs typeface="Times New Roman" panose="02020603050405020304" pitchFamily="18" charset="0"/>
          </a:endParaRPr>
        </a:p>
      </dgm:t>
    </dgm:pt>
    <dgm:pt modelId="{222B68BD-D068-459B-9E49-77ADE7F234D4}">
      <dgm:prSet phldrT="[Text]" custT="1"/>
      <dgm:spPr/>
      <dgm:t>
        <a:bodyPr/>
        <a:lstStyle/>
        <a:p>
          <a:r>
            <a:rPr lang="en-US" sz="2000" b="1" dirty="0">
              <a:latin typeface="Times New Roman" panose="02020603050405020304" pitchFamily="18" charset="0"/>
              <a:cs typeface="Times New Roman" panose="02020603050405020304" pitchFamily="18" charset="0"/>
            </a:rPr>
            <a:t>Python DataFrame (df)</a:t>
          </a:r>
        </a:p>
      </dgm:t>
    </dgm:pt>
    <dgm:pt modelId="{47B09EEA-09AF-4366-BC93-6420A7A8AE9F}" type="sibTrans" cxnId="{7399EF66-CFB2-4EA8-A9BC-ADC40DC9021C}">
      <dgm:prSet custT="1"/>
      <dgm:spPr/>
      <dgm:t>
        <a:bodyPr/>
        <a:lstStyle/>
        <a:p>
          <a:r>
            <a:rPr lang="en-US" sz="1200" b="1" dirty="0">
              <a:solidFill>
                <a:schemeClr val="bg1"/>
              </a:solidFill>
              <a:latin typeface="Times New Roman" panose="02020603050405020304" pitchFamily="18" charset="0"/>
              <a:cs typeface="Times New Roman" panose="02020603050405020304" pitchFamily="18" charset="0"/>
            </a:rPr>
            <a:t>Analysis</a:t>
          </a:r>
          <a:endParaRPr lang="en-US" sz="1100" b="1" dirty="0">
            <a:solidFill>
              <a:schemeClr val="bg1"/>
            </a:solidFill>
            <a:latin typeface="Times New Roman" panose="02020603050405020304" pitchFamily="18" charset="0"/>
            <a:cs typeface="Times New Roman" panose="02020603050405020304" pitchFamily="18" charset="0"/>
          </a:endParaRPr>
        </a:p>
      </dgm:t>
    </dgm:pt>
    <dgm:pt modelId="{E44CFFE4-2B83-46D3-8410-22A225CCB042}" type="parTrans" cxnId="{7399EF66-CFB2-4EA8-A9BC-ADC40DC9021C}">
      <dgm:prSet/>
      <dgm:spPr/>
      <dgm:t>
        <a:bodyPr/>
        <a:lstStyle/>
        <a:p>
          <a:endParaRPr lang="en-US"/>
        </a:p>
      </dgm:t>
    </dgm:pt>
    <dgm:pt modelId="{6523B4EA-5F59-475D-8308-5A712538DBC2}">
      <dgm:prSet custT="1"/>
      <dgm:spPr/>
      <dgm:t>
        <a:bodyPr/>
        <a:lstStyle/>
        <a:p>
          <a:r>
            <a:rPr lang="en-US" sz="2000" b="1" dirty="0">
              <a:latin typeface="Times New Roman" panose="02020603050405020304" pitchFamily="18" charset="0"/>
              <a:cs typeface="Times New Roman" panose="02020603050405020304" pitchFamily="18" charset="0"/>
            </a:rPr>
            <a:t>Data pre-processing and cleaning</a:t>
          </a:r>
          <a:r>
            <a:rPr lang="en-US" sz="900" b="1" dirty="0">
              <a:latin typeface="Times New Roman" panose="02020603050405020304" pitchFamily="18" charset="0"/>
              <a:cs typeface="Times New Roman" panose="02020603050405020304" pitchFamily="18" charset="0"/>
            </a:rPr>
            <a:t>.</a:t>
          </a:r>
        </a:p>
      </dgm:t>
    </dgm:pt>
    <dgm:pt modelId="{B442CB8F-7458-4664-AEA9-181D52E5CFD0}" type="parTrans" cxnId="{C64BC7B5-8795-41DB-9C98-DC28F18689FB}">
      <dgm:prSet/>
      <dgm:spPr/>
      <dgm:t>
        <a:bodyPr/>
        <a:lstStyle/>
        <a:p>
          <a:endParaRPr lang="en-US"/>
        </a:p>
      </dgm:t>
    </dgm:pt>
    <dgm:pt modelId="{E28073EE-83F6-4EDA-AFBF-86B117BD4FFC}" type="sibTrans" cxnId="{C64BC7B5-8795-41DB-9C98-DC28F18689FB}">
      <dgm:prSet custT="1"/>
      <dgm:spPr/>
      <dgm:t>
        <a:bodyPr/>
        <a:lstStyle/>
        <a:p>
          <a:r>
            <a:rPr lang="en-US" sz="900" b="1" dirty="0">
              <a:solidFill>
                <a:schemeClr val="bg1"/>
              </a:solidFill>
              <a:latin typeface="Times New Roman" panose="02020603050405020304" pitchFamily="18" charset="0"/>
              <a:cs typeface="Times New Roman" panose="02020603050405020304" pitchFamily="18" charset="0"/>
            </a:rPr>
            <a:t>Cleaned Data</a:t>
          </a:r>
        </a:p>
      </dgm:t>
    </dgm:pt>
    <dgm:pt modelId="{5B9B6502-3481-4DB3-B4BF-AB6F87965821}">
      <dgm:prSet/>
      <dgm:spPr/>
      <dgm:t>
        <a:bodyPr/>
        <a:lstStyle/>
        <a:p>
          <a:r>
            <a:rPr lang="en-US" b="1" dirty="0">
              <a:latin typeface="Times New Roman" panose="02020603050405020304" pitchFamily="18" charset="0"/>
              <a:cs typeface="Times New Roman" panose="02020603050405020304" pitchFamily="18" charset="0"/>
            </a:rPr>
            <a:t>Visual representation of various statistics.</a:t>
          </a:r>
        </a:p>
      </dgm:t>
    </dgm:pt>
    <dgm:pt modelId="{E70A53EE-BC33-4F56-97E4-A387B3A1C051}" type="parTrans" cxnId="{2046D85B-C5B9-4395-B5C2-6F25E5DAF804}">
      <dgm:prSet/>
      <dgm:spPr/>
      <dgm:t>
        <a:bodyPr/>
        <a:lstStyle/>
        <a:p>
          <a:endParaRPr lang="en-US"/>
        </a:p>
      </dgm:t>
    </dgm:pt>
    <dgm:pt modelId="{A974FF06-F73A-4B2E-BD52-18A562B8EE29}" type="sibTrans" cxnId="{2046D85B-C5B9-4395-B5C2-6F25E5DAF804}">
      <dgm:prSet/>
      <dgm:spPr/>
      <dgm:t>
        <a:bodyPr/>
        <a:lstStyle/>
        <a:p>
          <a:endParaRPr lang="en-US"/>
        </a:p>
      </dgm:t>
    </dgm:pt>
    <dgm:pt modelId="{26512AA8-9C3F-4A45-8F8F-18880ADF89D5}" type="pres">
      <dgm:prSet presAssocID="{2F5CE95E-8954-4E3E-AECB-5B06DDDBBA5C}" presName="Name0" presStyleCnt="0">
        <dgm:presLayoutVars>
          <dgm:dir/>
          <dgm:resizeHandles val="exact"/>
        </dgm:presLayoutVars>
      </dgm:prSet>
      <dgm:spPr/>
    </dgm:pt>
    <dgm:pt modelId="{B532A7B3-62B7-4151-8280-34DA049F8750}" type="pres">
      <dgm:prSet presAssocID="{F6E4B685-29A6-4A3C-B643-1FEE5EFD8CDA}" presName="node" presStyleLbl="node1" presStyleIdx="0" presStyleCnt="4" custScaleX="90611" custScaleY="70786" custLinFactNeighborX="3211">
        <dgm:presLayoutVars>
          <dgm:bulletEnabled val="1"/>
        </dgm:presLayoutVars>
      </dgm:prSet>
      <dgm:spPr/>
    </dgm:pt>
    <dgm:pt modelId="{2CA32FE4-6158-49C4-8799-D9632AD87246}" type="pres">
      <dgm:prSet presAssocID="{BF51CC9E-10EB-4D62-B884-D5AEC785556C}" presName="sibTrans" presStyleLbl="sibTrans2D1" presStyleIdx="0" presStyleCnt="3" custFlipVert="0" custScaleX="174645" custScaleY="72022"/>
      <dgm:spPr/>
    </dgm:pt>
    <dgm:pt modelId="{B9CAE43D-CEC4-476D-845F-A8D183DCD0D8}" type="pres">
      <dgm:prSet presAssocID="{BF51CC9E-10EB-4D62-B884-D5AEC785556C}" presName="connectorText" presStyleLbl="sibTrans2D1" presStyleIdx="0" presStyleCnt="3"/>
      <dgm:spPr/>
    </dgm:pt>
    <dgm:pt modelId="{5A55F658-AAFE-4126-B1E7-E69AC77B7CDF}" type="pres">
      <dgm:prSet presAssocID="{222B68BD-D068-459B-9E49-77ADE7F234D4}" presName="node" presStyleLbl="node1" presStyleIdx="1" presStyleCnt="4" custScaleX="67751" custScaleY="88513" custLinFactNeighborX="-4739" custLinFactNeighborY="-734">
        <dgm:presLayoutVars>
          <dgm:bulletEnabled val="1"/>
        </dgm:presLayoutVars>
      </dgm:prSet>
      <dgm:spPr/>
    </dgm:pt>
    <dgm:pt modelId="{6D14A422-943F-44B8-A8EC-FE60865AD605}" type="pres">
      <dgm:prSet presAssocID="{47B09EEA-09AF-4366-BC93-6420A7A8AE9F}" presName="sibTrans" presStyleLbl="sibTrans2D1" presStyleIdx="1" presStyleCnt="3" custScaleX="178455" custScaleY="77249"/>
      <dgm:spPr/>
    </dgm:pt>
    <dgm:pt modelId="{7FB976EF-C17C-4151-B76A-488CCA64AF78}" type="pres">
      <dgm:prSet presAssocID="{47B09EEA-09AF-4366-BC93-6420A7A8AE9F}" presName="connectorText" presStyleLbl="sibTrans2D1" presStyleIdx="1" presStyleCnt="3"/>
      <dgm:spPr/>
    </dgm:pt>
    <dgm:pt modelId="{A6E19D32-AFB6-437E-8168-DFB256B16D3D}" type="pres">
      <dgm:prSet presAssocID="{6523B4EA-5F59-475D-8308-5A712538DBC2}" presName="node" presStyleLbl="node1" presStyleIdx="2" presStyleCnt="4" custScaleX="82890" custScaleY="114395">
        <dgm:presLayoutVars>
          <dgm:bulletEnabled val="1"/>
        </dgm:presLayoutVars>
      </dgm:prSet>
      <dgm:spPr/>
    </dgm:pt>
    <dgm:pt modelId="{05F771F5-2B30-45F6-A150-A058858DBC18}" type="pres">
      <dgm:prSet presAssocID="{E28073EE-83F6-4EDA-AFBF-86B117BD4FFC}" presName="sibTrans" presStyleLbl="sibTrans2D1" presStyleIdx="2" presStyleCnt="3" custFlipVert="0" custScaleX="174645" custScaleY="83926"/>
      <dgm:spPr/>
    </dgm:pt>
    <dgm:pt modelId="{0D140163-CE97-4312-9F4A-A4CECB5E25AF}" type="pres">
      <dgm:prSet presAssocID="{E28073EE-83F6-4EDA-AFBF-86B117BD4FFC}" presName="connectorText" presStyleLbl="sibTrans2D1" presStyleIdx="2" presStyleCnt="3"/>
      <dgm:spPr/>
    </dgm:pt>
    <dgm:pt modelId="{74C022D5-21C2-4603-8387-2AEB48853F94}" type="pres">
      <dgm:prSet presAssocID="{5B9B6502-3481-4DB3-B4BF-AB6F87965821}" presName="node" presStyleLbl="node1" presStyleIdx="3" presStyleCnt="4" custScaleX="82890" custScaleY="80356">
        <dgm:presLayoutVars>
          <dgm:bulletEnabled val="1"/>
        </dgm:presLayoutVars>
      </dgm:prSet>
      <dgm:spPr/>
    </dgm:pt>
  </dgm:ptLst>
  <dgm:cxnLst>
    <dgm:cxn modelId="{F43AB23B-6304-4BE2-8CAA-BD0EBAFA5BE5}" type="presOf" srcId="{47B09EEA-09AF-4366-BC93-6420A7A8AE9F}" destId="{6D14A422-943F-44B8-A8EC-FE60865AD605}" srcOrd="0" destOrd="0" presId="urn:microsoft.com/office/officeart/2005/8/layout/process1"/>
    <dgm:cxn modelId="{2046D85B-C5B9-4395-B5C2-6F25E5DAF804}" srcId="{2F5CE95E-8954-4E3E-AECB-5B06DDDBBA5C}" destId="{5B9B6502-3481-4DB3-B4BF-AB6F87965821}" srcOrd="3" destOrd="0" parTransId="{E70A53EE-BC33-4F56-97E4-A387B3A1C051}" sibTransId="{A974FF06-F73A-4B2E-BD52-18A562B8EE29}"/>
    <dgm:cxn modelId="{AA90195C-6715-40E6-ACDC-27389724C745}" type="presOf" srcId="{E28073EE-83F6-4EDA-AFBF-86B117BD4FFC}" destId="{05F771F5-2B30-45F6-A150-A058858DBC18}" srcOrd="0" destOrd="0" presId="urn:microsoft.com/office/officeart/2005/8/layout/process1"/>
    <dgm:cxn modelId="{7399EF66-CFB2-4EA8-A9BC-ADC40DC9021C}" srcId="{2F5CE95E-8954-4E3E-AECB-5B06DDDBBA5C}" destId="{222B68BD-D068-459B-9E49-77ADE7F234D4}" srcOrd="1" destOrd="0" parTransId="{E44CFFE4-2B83-46D3-8410-22A225CCB042}" sibTransId="{47B09EEA-09AF-4366-BC93-6420A7A8AE9F}"/>
    <dgm:cxn modelId="{18D7A268-E97B-4B73-B7D4-1124D3074457}" type="presOf" srcId="{BF51CC9E-10EB-4D62-B884-D5AEC785556C}" destId="{B9CAE43D-CEC4-476D-845F-A8D183DCD0D8}" srcOrd="1" destOrd="0" presId="urn:microsoft.com/office/officeart/2005/8/layout/process1"/>
    <dgm:cxn modelId="{C0EC4753-E660-470E-B64A-61BC5FDC0D58}" srcId="{2F5CE95E-8954-4E3E-AECB-5B06DDDBBA5C}" destId="{F6E4B685-29A6-4A3C-B643-1FEE5EFD8CDA}" srcOrd="0" destOrd="0" parTransId="{67AEF8EC-8DE4-40B2-8691-AF13C1878DD6}" sibTransId="{BF51CC9E-10EB-4D62-B884-D5AEC785556C}"/>
    <dgm:cxn modelId="{3A02F477-1F12-4591-A4B0-4F6044B1A8B2}" type="presOf" srcId="{6523B4EA-5F59-475D-8308-5A712538DBC2}" destId="{A6E19D32-AFB6-437E-8168-DFB256B16D3D}" srcOrd="0" destOrd="0" presId="urn:microsoft.com/office/officeart/2005/8/layout/process1"/>
    <dgm:cxn modelId="{5A21707C-0646-498C-9C1D-9C0234E25A56}" type="presOf" srcId="{BF51CC9E-10EB-4D62-B884-D5AEC785556C}" destId="{2CA32FE4-6158-49C4-8799-D9632AD87246}" srcOrd="0" destOrd="0" presId="urn:microsoft.com/office/officeart/2005/8/layout/process1"/>
    <dgm:cxn modelId="{385B2791-D299-4CC1-B6E5-C9867EDC8D0C}" type="presOf" srcId="{5B9B6502-3481-4DB3-B4BF-AB6F87965821}" destId="{74C022D5-21C2-4603-8387-2AEB48853F94}" srcOrd="0" destOrd="0" presId="urn:microsoft.com/office/officeart/2005/8/layout/process1"/>
    <dgm:cxn modelId="{C87432A6-D098-4BA3-BB0B-F7F9F1CC6BAD}" type="presOf" srcId="{222B68BD-D068-459B-9E49-77ADE7F234D4}" destId="{5A55F658-AAFE-4126-B1E7-E69AC77B7CDF}" srcOrd="0" destOrd="0" presId="urn:microsoft.com/office/officeart/2005/8/layout/process1"/>
    <dgm:cxn modelId="{C64BC7B5-8795-41DB-9C98-DC28F18689FB}" srcId="{2F5CE95E-8954-4E3E-AECB-5B06DDDBBA5C}" destId="{6523B4EA-5F59-475D-8308-5A712538DBC2}" srcOrd="2" destOrd="0" parTransId="{B442CB8F-7458-4664-AEA9-181D52E5CFD0}" sibTransId="{E28073EE-83F6-4EDA-AFBF-86B117BD4FFC}"/>
    <dgm:cxn modelId="{C3F72FD1-1305-45C4-B2BA-FBD55725180F}" type="presOf" srcId="{E28073EE-83F6-4EDA-AFBF-86B117BD4FFC}" destId="{0D140163-CE97-4312-9F4A-A4CECB5E25AF}" srcOrd="1" destOrd="0" presId="urn:microsoft.com/office/officeart/2005/8/layout/process1"/>
    <dgm:cxn modelId="{87E779DB-F741-48CC-90EA-CE9EBA8EB535}" type="presOf" srcId="{47B09EEA-09AF-4366-BC93-6420A7A8AE9F}" destId="{7FB976EF-C17C-4151-B76A-488CCA64AF78}" srcOrd="1" destOrd="0" presId="urn:microsoft.com/office/officeart/2005/8/layout/process1"/>
    <dgm:cxn modelId="{F416DAE9-089D-46C3-B870-34BE0B2EDC96}" type="presOf" srcId="{2F5CE95E-8954-4E3E-AECB-5B06DDDBBA5C}" destId="{26512AA8-9C3F-4A45-8F8F-18880ADF89D5}" srcOrd="0" destOrd="0" presId="urn:microsoft.com/office/officeart/2005/8/layout/process1"/>
    <dgm:cxn modelId="{6A7197F1-529D-4787-9AF2-BDE3603DDCF4}" type="presOf" srcId="{F6E4B685-29A6-4A3C-B643-1FEE5EFD8CDA}" destId="{B532A7B3-62B7-4151-8280-34DA049F8750}" srcOrd="0" destOrd="0" presId="urn:microsoft.com/office/officeart/2005/8/layout/process1"/>
    <dgm:cxn modelId="{F4902D8E-D35D-4D88-9237-F04B15F02ABA}" type="presParOf" srcId="{26512AA8-9C3F-4A45-8F8F-18880ADF89D5}" destId="{B532A7B3-62B7-4151-8280-34DA049F8750}" srcOrd="0" destOrd="0" presId="urn:microsoft.com/office/officeart/2005/8/layout/process1"/>
    <dgm:cxn modelId="{36339501-E6A4-4D00-984D-4CF8D828989D}" type="presParOf" srcId="{26512AA8-9C3F-4A45-8F8F-18880ADF89D5}" destId="{2CA32FE4-6158-49C4-8799-D9632AD87246}" srcOrd="1" destOrd="0" presId="urn:microsoft.com/office/officeart/2005/8/layout/process1"/>
    <dgm:cxn modelId="{26FA645F-6530-424D-9334-981600AF6AAB}" type="presParOf" srcId="{2CA32FE4-6158-49C4-8799-D9632AD87246}" destId="{B9CAE43D-CEC4-476D-845F-A8D183DCD0D8}" srcOrd="0" destOrd="0" presId="urn:microsoft.com/office/officeart/2005/8/layout/process1"/>
    <dgm:cxn modelId="{0C46CC07-E922-4424-9E0B-656C63D8591E}" type="presParOf" srcId="{26512AA8-9C3F-4A45-8F8F-18880ADF89D5}" destId="{5A55F658-AAFE-4126-B1E7-E69AC77B7CDF}" srcOrd="2" destOrd="0" presId="urn:microsoft.com/office/officeart/2005/8/layout/process1"/>
    <dgm:cxn modelId="{C932421D-54C0-4C3C-99ED-BE3B2492624A}" type="presParOf" srcId="{26512AA8-9C3F-4A45-8F8F-18880ADF89D5}" destId="{6D14A422-943F-44B8-A8EC-FE60865AD605}" srcOrd="3" destOrd="0" presId="urn:microsoft.com/office/officeart/2005/8/layout/process1"/>
    <dgm:cxn modelId="{27D5C102-C60F-422E-BE62-BE56DCF6BEDE}" type="presParOf" srcId="{6D14A422-943F-44B8-A8EC-FE60865AD605}" destId="{7FB976EF-C17C-4151-B76A-488CCA64AF78}" srcOrd="0" destOrd="0" presId="urn:microsoft.com/office/officeart/2005/8/layout/process1"/>
    <dgm:cxn modelId="{A8454E3D-674D-4FF2-95F3-958276E263AD}" type="presParOf" srcId="{26512AA8-9C3F-4A45-8F8F-18880ADF89D5}" destId="{A6E19D32-AFB6-437E-8168-DFB256B16D3D}" srcOrd="4" destOrd="0" presId="urn:microsoft.com/office/officeart/2005/8/layout/process1"/>
    <dgm:cxn modelId="{FBFBA0AC-2FE5-444E-B563-93956F55ACB4}" type="presParOf" srcId="{26512AA8-9C3F-4A45-8F8F-18880ADF89D5}" destId="{05F771F5-2B30-45F6-A150-A058858DBC18}" srcOrd="5" destOrd="0" presId="urn:microsoft.com/office/officeart/2005/8/layout/process1"/>
    <dgm:cxn modelId="{BB34AB87-F863-4F82-8401-07ED2EB1F997}" type="presParOf" srcId="{05F771F5-2B30-45F6-A150-A058858DBC18}" destId="{0D140163-CE97-4312-9F4A-A4CECB5E25AF}" srcOrd="0" destOrd="0" presId="urn:microsoft.com/office/officeart/2005/8/layout/process1"/>
    <dgm:cxn modelId="{31728A4B-5E49-46B9-9EA7-FF2D7D53AAAA}" type="presParOf" srcId="{26512AA8-9C3F-4A45-8F8F-18880ADF89D5}" destId="{74C022D5-21C2-4603-8387-2AEB48853F94}"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2A7B3-62B7-4151-8280-34DA049F8750}">
      <dsp:nvSpPr>
        <dsp:cNvPr id="0" name=""/>
        <dsp:cNvSpPr/>
      </dsp:nvSpPr>
      <dsp:spPr>
        <a:xfrm>
          <a:off x="25847" y="996068"/>
          <a:ext cx="2324880" cy="108972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CSV File</a:t>
          </a:r>
        </a:p>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(ElectricCarData_Clean_Me.csv)</a:t>
          </a:r>
        </a:p>
      </dsp:txBody>
      <dsp:txXfrm>
        <a:off x="57764" y="1027985"/>
        <a:ext cx="2261046" cy="1025894"/>
      </dsp:txXfrm>
    </dsp:sp>
    <dsp:sp modelId="{2CA32FE4-6158-49C4-8799-D9632AD87246}">
      <dsp:nvSpPr>
        <dsp:cNvPr id="0" name=""/>
        <dsp:cNvSpPr/>
      </dsp:nvSpPr>
      <dsp:spPr>
        <a:xfrm rot="21587102">
          <a:off x="2401880" y="1305534"/>
          <a:ext cx="907286" cy="45828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Times New Roman" panose="02020603050405020304" pitchFamily="18" charset="0"/>
              <a:cs typeface="Times New Roman" panose="02020603050405020304" pitchFamily="18" charset="0"/>
            </a:rPr>
            <a:t>Reading</a:t>
          </a:r>
          <a:endParaRPr lang="en-US" sz="700" b="1" kern="1200" dirty="0">
            <a:solidFill>
              <a:schemeClr val="bg1"/>
            </a:solidFill>
            <a:latin typeface="Times New Roman" panose="02020603050405020304" pitchFamily="18" charset="0"/>
            <a:cs typeface="Times New Roman" panose="02020603050405020304" pitchFamily="18" charset="0"/>
          </a:endParaRPr>
        </a:p>
      </dsp:txBody>
      <dsp:txXfrm>
        <a:off x="2401880" y="1397449"/>
        <a:ext cx="769801" cy="274971"/>
      </dsp:txXfrm>
    </dsp:sp>
    <dsp:sp modelId="{5A55F658-AAFE-4126-B1E7-E69AC77B7CDF}">
      <dsp:nvSpPr>
        <dsp:cNvPr id="0" name=""/>
        <dsp:cNvSpPr/>
      </dsp:nvSpPr>
      <dsp:spPr>
        <a:xfrm>
          <a:off x="3330915" y="848318"/>
          <a:ext cx="1738342" cy="136262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Python DataFrame (df)</a:t>
          </a:r>
        </a:p>
      </dsp:txBody>
      <dsp:txXfrm>
        <a:off x="3370825" y="888228"/>
        <a:ext cx="1658522" cy="1282809"/>
      </dsp:txXfrm>
    </dsp:sp>
    <dsp:sp modelId="{6D14A422-943F-44B8-A8EC-FE60865AD605}">
      <dsp:nvSpPr>
        <dsp:cNvPr id="0" name=""/>
        <dsp:cNvSpPr/>
      </dsp:nvSpPr>
      <dsp:spPr>
        <a:xfrm rot="13009">
          <a:off x="5113603" y="1289202"/>
          <a:ext cx="996482" cy="49154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latin typeface="Times New Roman" panose="02020603050405020304" pitchFamily="18" charset="0"/>
              <a:cs typeface="Times New Roman" panose="02020603050405020304" pitchFamily="18" charset="0"/>
            </a:rPr>
            <a:t>Analysis</a:t>
          </a:r>
          <a:endParaRPr lang="en-US" sz="1100" b="1" kern="1200" dirty="0">
            <a:solidFill>
              <a:schemeClr val="bg1"/>
            </a:solidFill>
            <a:latin typeface="Times New Roman" panose="02020603050405020304" pitchFamily="18" charset="0"/>
            <a:cs typeface="Times New Roman" panose="02020603050405020304" pitchFamily="18" charset="0"/>
          </a:endParaRPr>
        </a:p>
      </dsp:txBody>
      <dsp:txXfrm>
        <a:off x="5113604" y="1387232"/>
        <a:ext cx="849018" cy="294928"/>
      </dsp:txXfrm>
    </dsp:sp>
    <dsp:sp modelId="{A6E19D32-AFB6-437E-8168-DFB256B16D3D}">
      <dsp:nvSpPr>
        <dsp:cNvPr id="0" name=""/>
        <dsp:cNvSpPr/>
      </dsp:nvSpPr>
      <dsp:spPr>
        <a:xfrm>
          <a:off x="6122824" y="660395"/>
          <a:ext cx="2126776" cy="176107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Data pre-processing and cleaning</a:t>
          </a:r>
          <a:r>
            <a:rPr lang="en-US" sz="900" b="1" kern="1200" dirty="0">
              <a:latin typeface="Times New Roman" panose="02020603050405020304" pitchFamily="18" charset="0"/>
              <a:cs typeface="Times New Roman" panose="02020603050405020304" pitchFamily="18" charset="0"/>
            </a:rPr>
            <a:t>.</a:t>
          </a:r>
        </a:p>
      </dsp:txBody>
      <dsp:txXfrm>
        <a:off x="6174404" y="711975"/>
        <a:ext cx="2023616" cy="1657915"/>
      </dsp:txXfrm>
    </dsp:sp>
    <dsp:sp modelId="{05F771F5-2B30-45F6-A150-A058858DBC18}">
      <dsp:nvSpPr>
        <dsp:cNvPr id="0" name=""/>
        <dsp:cNvSpPr/>
      </dsp:nvSpPr>
      <dsp:spPr>
        <a:xfrm>
          <a:off x="8303164" y="1273916"/>
          <a:ext cx="949973" cy="5340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bg1"/>
              </a:solidFill>
              <a:latin typeface="Times New Roman" panose="02020603050405020304" pitchFamily="18" charset="0"/>
              <a:cs typeface="Times New Roman" panose="02020603050405020304" pitchFamily="18" charset="0"/>
            </a:rPr>
            <a:t>Cleaned Data</a:t>
          </a:r>
        </a:p>
      </dsp:txBody>
      <dsp:txXfrm>
        <a:off x="8303164" y="1380722"/>
        <a:ext cx="789763" cy="320420"/>
      </dsp:txXfrm>
    </dsp:sp>
    <dsp:sp modelId="{74C022D5-21C2-4603-8387-2AEB48853F94}">
      <dsp:nvSpPr>
        <dsp:cNvPr id="0" name=""/>
        <dsp:cNvSpPr/>
      </dsp:nvSpPr>
      <dsp:spPr>
        <a:xfrm>
          <a:off x="9275913" y="922405"/>
          <a:ext cx="2126776" cy="123705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Visual representation of various statistics.</a:t>
          </a:r>
        </a:p>
      </dsp:txBody>
      <dsp:txXfrm>
        <a:off x="9312145" y="958637"/>
        <a:ext cx="2054312" cy="116459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9/1/2023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9/1/2023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29693025"/>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06356254"/>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397361337"/>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99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91714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764141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dirty="0"/>
              <a:t>20XX</a:t>
            </a:r>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0410214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80128320"/>
      </p:ext>
    </p:extLst>
  </p:cSld>
  <p:clrMapOvr>
    <a:masterClrMapping/>
  </p:clrMapOvr>
  <p:extLst>
    <p:ext uri="{DCECCB84-F9BA-43D5-87BE-67443E8EF086}">
      <p15:sldGuideLst xmlns:p15="http://schemas.microsoft.com/office/powerpoint/2012/main">
        <p15:guide id="1" pos="3840">
          <p15:clr>
            <a:srgbClr val="FBAE40"/>
          </p15:clr>
        </p15:guide>
        <p15:guide id="2" pos="52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19466546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080418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dirty="0"/>
              <a:t>20XX</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dirty="0"/>
              <a:t>Pitch deck title</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83364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816349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5974574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483781182"/>
      </p:ext>
    </p:extLst>
  </p:cSld>
  <p:clrMapOvr>
    <a:masterClrMapping/>
  </p:clrMapOvr>
  <p:extLst>
    <p:ext uri="{DCECCB84-F9BA-43D5-87BE-67443E8EF086}">
      <p15:sldGuideLst xmlns:p15="http://schemas.microsoft.com/office/powerpoint/2012/main">
        <p15:guide id="1" pos="3840">
          <p15:clr>
            <a:srgbClr val="FBAE40"/>
          </p15:clr>
        </p15:guide>
        <p15:guide id="2" pos="52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703452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4875972"/>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76612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Pitch deck title</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29719325"/>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Pitch deck title</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96299767"/>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Pitch deck title</a:t>
            </a:r>
            <a:endParaRPr lang="en-US" dirty="0"/>
          </a:p>
        </p:txBody>
      </p:sp>
      <p:sp>
        <p:nvSpPr>
          <p:cNvPr id="4" name="Slide Number Placeholder 3"/>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032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748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55467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Pitch deck title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96537158"/>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5" r:id="rId15"/>
    <p:sldLayoutId id="2147483836" r:id="rId16"/>
    <p:sldLayoutId id="2147483837" r:id="rId17"/>
    <p:sldLayoutId id="2147483838" r:id="rId18"/>
    <p:sldLayoutId id="2147483839" r:id="rId19"/>
    <p:sldLayoutId id="2147483840" r:id="rId20"/>
    <p:sldLayoutId id="2147483849" r:id="rId21"/>
    <p:sldLayoutId id="2147483850" r:id="rId22"/>
    <p:sldLayoutId id="2147483680" r:id="rId23"/>
    <p:sldLayoutId id="2147483665" r:id="rId2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1920">
          <p15:clr>
            <a:srgbClr val="F26B43"/>
          </p15:clr>
        </p15:guide>
        <p15:guide id="4" pos="5760">
          <p15:clr>
            <a:srgbClr val="F26B43"/>
          </p15:clr>
        </p15:guide>
        <p15:guide id="5" pos="7248">
          <p15:clr>
            <a:srgbClr val="F26B43"/>
          </p15:clr>
        </p15:guide>
        <p15:guide id="6" pos="4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8.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est Electric Cars 2022 | Top Gear">
            <a:extLst>
              <a:ext uri="{FF2B5EF4-FFF2-40B4-BE49-F238E27FC236}">
                <a16:creationId xmlns:a16="http://schemas.microsoft.com/office/drawing/2014/main" id="{6155FFED-90D8-4053-AA06-343FD3710D98}"/>
              </a:ext>
            </a:extLst>
          </p:cNvPr>
          <p:cNvPicPr>
            <a:picLocks noGrp="1" noChangeAspect="1" noChangeArrowheads="1"/>
          </p:cNvPicPr>
          <p:nvPr>
            <p:ph type="pic" sz="quarter" idx="4294967295"/>
          </p:nvPr>
        </p:nvPicPr>
        <p:blipFill>
          <a:blip r:embed="rId2">
            <a:extLst>
              <a:ext uri="{28A0092B-C50C-407E-A947-70E740481C1C}">
                <a14:useLocalDpi xmlns:a14="http://schemas.microsoft.com/office/drawing/2010/main" val="0"/>
              </a:ext>
            </a:extLst>
          </a:blip>
          <a:srcRect t="3141" b="3141"/>
          <a:stretch>
            <a:fillRect/>
          </a:stretch>
        </p:blipFill>
        <p:spPr bwMode="auto">
          <a:xfrm>
            <a:off x="234615" y="313493"/>
            <a:ext cx="11729599" cy="6183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6815C6-3AD0-46E6-A74A-1967BD91AF50}"/>
              </a:ext>
            </a:extLst>
          </p:cNvPr>
          <p:cNvSpPr>
            <a:spLocks noGrp="1"/>
          </p:cNvSpPr>
          <p:nvPr>
            <p:ph type="title"/>
          </p:nvPr>
        </p:nvSpPr>
        <p:spPr>
          <a:xfrm>
            <a:off x="2905626" y="360950"/>
            <a:ext cx="6380747" cy="818782"/>
          </a:xfrm>
        </p:spPr>
        <p:txBody>
          <a:bodyPr>
            <a:normAutofit fontScale="90000"/>
          </a:bodyPr>
          <a:lstStyle/>
          <a:p>
            <a:pPr algn="ctr"/>
            <a:r>
              <a:rPr lang="en-IN"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a:t>
            </a:r>
            <a:r>
              <a:rPr lang="en-US"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lectriCars</a:t>
            </a:r>
            <a:br>
              <a:rPr lang="en-US"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br>
            <a:r>
              <a:rPr lang="en-US" sz="18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Go Green</a:t>
            </a:r>
            <a:endParaRPr lang="en-US"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
        <p:nvSpPr>
          <p:cNvPr id="3" name="Subtitle 2">
            <a:extLst>
              <a:ext uri="{FF2B5EF4-FFF2-40B4-BE49-F238E27FC236}">
                <a16:creationId xmlns:a16="http://schemas.microsoft.com/office/drawing/2014/main" id="{1901B20D-4C28-4DA3-ABBD-718C22A5E58B}"/>
              </a:ext>
            </a:extLst>
          </p:cNvPr>
          <p:cNvSpPr>
            <a:spLocks noGrp="1"/>
          </p:cNvSpPr>
          <p:nvPr>
            <p:ph idx="1"/>
          </p:nvPr>
        </p:nvSpPr>
        <p:spPr>
          <a:xfrm>
            <a:off x="7679755" y="5467147"/>
            <a:ext cx="5042836" cy="1029903"/>
          </a:xfrm>
        </p:spPr>
        <p:txBody>
          <a:bodyPr>
            <a:normAutofit/>
          </a:bodyPr>
          <a:lstStyle/>
          <a:p>
            <a:pPr marL="0" indent="0" algn="ctr">
              <a:buNone/>
            </a:pP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Ali Haider Khan</a:t>
            </a:r>
          </a:p>
          <a:p>
            <a:pPr marL="0" indent="0" algn="ctr">
              <a:buNone/>
            </a:pP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12001018 | 3CE1</a:t>
            </a:r>
            <a:r>
              <a:rPr lang="en-US" dirty="0"/>
              <a:t>​</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29AB3FD-E9E1-48C6-9A97-520FF3B6B14F}"/>
              </a:ext>
            </a:extLst>
          </p:cNvPr>
          <p:cNvPicPr>
            <a:picLocks noChangeAspect="1"/>
          </p:cNvPicPr>
          <p:nvPr/>
        </p:nvPicPr>
        <p:blipFill>
          <a:blip r:embed="rId2"/>
          <a:stretch>
            <a:fillRect/>
          </a:stretch>
        </p:blipFill>
        <p:spPr>
          <a:xfrm>
            <a:off x="159757" y="1260909"/>
            <a:ext cx="11872486" cy="5385904"/>
          </a:xfrm>
          <a:prstGeom prst="rect">
            <a:avLst/>
          </a:prstGeom>
        </p:spPr>
      </p:pic>
      <p:sp>
        <p:nvSpPr>
          <p:cNvPr id="13" name="TextBox 12">
            <a:extLst>
              <a:ext uri="{FF2B5EF4-FFF2-40B4-BE49-F238E27FC236}">
                <a16:creationId xmlns:a16="http://schemas.microsoft.com/office/drawing/2014/main" id="{98C98A8A-8F65-4F76-8595-9CD7D3994956}"/>
              </a:ext>
            </a:extLst>
          </p:cNvPr>
          <p:cNvSpPr txBox="1"/>
          <p:nvPr/>
        </p:nvSpPr>
        <p:spPr>
          <a:xfrm>
            <a:off x="4337747" y="127846"/>
            <a:ext cx="3516505"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INTERFACE</a:t>
            </a:r>
          </a:p>
        </p:txBody>
      </p:sp>
      <p:sp>
        <p:nvSpPr>
          <p:cNvPr id="16" name="TextBox 15">
            <a:extLst>
              <a:ext uri="{FF2B5EF4-FFF2-40B4-BE49-F238E27FC236}">
                <a16:creationId xmlns:a16="http://schemas.microsoft.com/office/drawing/2014/main" id="{73BD9267-B7CC-4E35-801A-5C35ABDCC3F4}"/>
              </a:ext>
            </a:extLst>
          </p:cNvPr>
          <p:cNvSpPr txBox="1"/>
          <p:nvPr/>
        </p:nvSpPr>
        <p:spPr>
          <a:xfrm>
            <a:off x="159757" y="719018"/>
            <a:ext cx="2083713" cy="523220"/>
          </a:xfrm>
          <a:prstGeom prst="rect">
            <a:avLst/>
          </a:prstGeom>
          <a:noFill/>
        </p:spPr>
        <p:txBody>
          <a:bodyPr wrap="square">
            <a:spAutoFit/>
          </a:bodyPr>
          <a:lstStyle/>
          <a:p>
            <a:r>
              <a:rPr lang="en-US" sz="2800" b="1" dirty="0">
                <a:latin typeface="Courier New" panose="02070309020205020404" pitchFamily="49" charset="0"/>
                <a:cs typeface="Courier New" panose="02070309020205020404" pitchFamily="49" charset="0"/>
              </a:rPr>
              <a:t>HOME:</a:t>
            </a:r>
            <a:endParaRPr lang="en-US" sz="1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3761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3BD9267-B7CC-4E35-801A-5C35ABDCC3F4}"/>
              </a:ext>
            </a:extLst>
          </p:cNvPr>
          <p:cNvSpPr txBox="1"/>
          <p:nvPr/>
        </p:nvSpPr>
        <p:spPr>
          <a:xfrm>
            <a:off x="173254" y="622667"/>
            <a:ext cx="6097604" cy="523220"/>
          </a:xfrm>
          <a:prstGeom prst="rect">
            <a:avLst/>
          </a:prstGeom>
          <a:noFill/>
        </p:spPr>
        <p:txBody>
          <a:bodyPr wrap="square">
            <a:spAutoFit/>
          </a:bodyPr>
          <a:lstStyle/>
          <a:p>
            <a:r>
              <a:rPr lang="en-US" sz="2800" b="1" dirty="0">
                <a:latin typeface="Courier New" panose="02070309020205020404" pitchFamily="49" charset="0"/>
                <a:cs typeface="Courier New" panose="02070309020205020404" pitchFamily="49" charset="0"/>
              </a:rPr>
              <a:t>STATISTICS:</a:t>
            </a:r>
            <a:endParaRPr lang="en-US" sz="1800" b="1"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314AC524-58C9-4AD7-9EC3-DB251DBB2B21}"/>
              </a:ext>
            </a:extLst>
          </p:cNvPr>
          <p:cNvPicPr>
            <a:picLocks noChangeAspect="1"/>
          </p:cNvPicPr>
          <p:nvPr/>
        </p:nvPicPr>
        <p:blipFill>
          <a:blip r:embed="rId2"/>
          <a:stretch>
            <a:fillRect/>
          </a:stretch>
        </p:blipFill>
        <p:spPr>
          <a:xfrm>
            <a:off x="173254" y="1276528"/>
            <a:ext cx="11845491" cy="5370285"/>
          </a:xfrm>
          <a:prstGeom prst="rect">
            <a:avLst/>
          </a:prstGeom>
        </p:spPr>
      </p:pic>
    </p:spTree>
    <p:extLst>
      <p:ext uri="{BB962C8B-B14F-4D97-AF65-F5344CB8AC3E}">
        <p14:creationId xmlns:p14="http://schemas.microsoft.com/office/powerpoint/2010/main" val="321741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8C98A8A-8F65-4F76-8595-9CD7D3994956}"/>
              </a:ext>
            </a:extLst>
          </p:cNvPr>
          <p:cNvSpPr txBox="1"/>
          <p:nvPr/>
        </p:nvSpPr>
        <p:spPr>
          <a:xfrm>
            <a:off x="159757" y="211187"/>
            <a:ext cx="6451333" cy="523220"/>
          </a:xfrm>
          <a:prstGeom prst="rect">
            <a:avLst/>
          </a:prstGeom>
          <a:noFill/>
        </p:spPr>
        <p:txBody>
          <a:bodyPr wrap="square" rtlCol="0">
            <a:spAutoFit/>
          </a:bodyPr>
          <a:lstStyle/>
          <a:p>
            <a:r>
              <a:rPr lang="en-IN" sz="2800" b="1" dirty="0">
                <a:latin typeface="Courier New" panose="02070309020205020404" pitchFamily="49" charset="0"/>
                <a:cs typeface="Courier New" panose="02070309020205020404" pitchFamily="49" charset="0"/>
              </a:rPr>
              <a:t>Electric Car Price Predictor:</a:t>
            </a:r>
          </a:p>
        </p:txBody>
      </p:sp>
      <p:pic>
        <p:nvPicPr>
          <p:cNvPr id="3" name="Picture 2">
            <a:extLst>
              <a:ext uri="{FF2B5EF4-FFF2-40B4-BE49-F238E27FC236}">
                <a16:creationId xmlns:a16="http://schemas.microsoft.com/office/drawing/2014/main" id="{D0CE5869-5A40-40C6-BF5C-50F0F21014BD}"/>
              </a:ext>
            </a:extLst>
          </p:cNvPr>
          <p:cNvPicPr>
            <a:picLocks noChangeAspect="1"/>
          </p:cNvPicPr>
          <p:nvPr/>
        </p:nvPicPr>
        <p:blipFill rotWithShape="1">
          <a:blip r:embed="rId2"/>
          <a:srcRect l="385" t="591" r="731" b="825"/>
          <a:stretch/>
        </p:blipFill>
        <p:spPr>
          <a:xfrm>
            <a:off x="2723949" y="734407"/>
            <a:ext cx="7026443" cy="5781600"/>
          </a:xfrm>
          <a:prstGeom prst="rect">
            <a:avLst/>
          </a:prstGeom>
        </p:spPr>
      </p:pic>
    </p:spTree>
    <p:extLst>
      <p:ext uri="{BB962C8B-B14F-4D97-AF65-F5344CB8AC3E}">
        <p14:creationId xmlns:p14="http://schemas.microsoft.com/office/powerpoint/2010/main" val="3929036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3433233" y="155451"/>
            <a:ext cx="5325533" cy="1209675"/>
          </a:xfrm>
        </p:spPr>
        <p:txBody>
          <a:bodyPr>
            <a:normAutofit/>
          </a:bodyPr>
          <a:lstStyle/>
          <a:p>
            <a:r>
              <a:rPr lang="en-US" sz="4800" b="1" dirty="0">
                <a:latin typeface="Times New Roman" panose="02020603050405020304" pitchFamily="18" charset="0"/>
                <a:cs typeface="Times New Roman" panose="02020603050405020304" pitchFamily="18" charset="0"/>
              </a:rPr>
              <a:t>ANALYSIS</a:t>
            </a:r>
          </a:p>
        </p:txBody>
      </p:sp>
      <p:sp>
        <p:nvSpPr>
          <p:cNvPr id="3" name="Text Placeholder 2">
            <a:extLst>
              <a:ext uri="{FF2B5EF4-FFF2-40B4-BE49-F238E27FC236}">
                <a16:creationId xmlns:a16="http://schemas.microsoft.com/office/drawing/2014/main" id="{EAA5988A-CD1B-4E4A-9861-EE187D0B6E69}"/>
              </a:ext>
            </a:extLst>
          </p:cNvPr>
          <p:cNvSpPr>
            <a:spLocks noGrp="1"/>
          </p:cNvSpPr>
          <p:nvPr>
            <p:ph type="body" sz="quarter" idx="33"/>
          </p:nvPr>
        </p:nvSpPr>
        <p:spPr>
          <a:xfrm>
            <a:off x="1564269" y="4647140"/>
            <a:ext cx="2286000" cy="360000"/>
          </a:xfrm>
        </p:spPr>
        <p:txBody>
          <a:bodyPr/>
          <a:lstStyle/>
          <a:p>
            <a:r>
              <a:rPr lang="en-IN" b="1" dirty="0">
                <a:latin typeface="Courier New" panose="02070309020205020404" pitchFamily="49" charset="0"/>
                <a:cs typeface="Courier New" panose="02070309020205020404" pitchFamily="49" charset="0"/>
              </a:rPr>
              <a:t>B</a:t>
            </a:r>
            <a:r>
              <a:rPr lang="en-US" b="1" dirty="0">
                <a:latin typeface="Courier New" panose="02070309020205020404" pitchFamily="49" charset="0"/>
                <a:cs typeface="Courier New" panose="02070309020205020404" pitchFamily="49" charset="0"/>
              </a:rPr>
              <a:t>ODY STYLE</a:t>
            </a:r>
          </a:p>
        </p:txBody>
      </p:sp>
      <p:sp>
        <p:nvSpPr>
          <p:cNvPr id="30" name="Text Placeholder 29">
            <a:extLst>
              <a:ext uri="{FF2B5EF4-FFF2-40B4-BE49-F238E27FC236}">
                <a16:creationId xmlns:a16="http://schemas.microsoft.com/office/drawing/2014/main" id="{A36F47C5-F678-46A9-B786-B6A885C6DFC7}"/>
              </a:ext>
            </a:extLst>
          </p:cNvPr>
          <p:cNvSpPr>
            <a:spLocks noGrp="1"/>
          </p:cNvSpPr>
          <p:nvPr>
            <p:ph type="body" sz="quarter" idx="34"/>
          </p:nvPr>
        </p:nvSpPr>
        <p:spPr>
          <a:xfrm>
            <a:off x="1911096" y="5010210"/>
            <a:ext cx="2286000" cy="1606231"/>
          </a:xfrm>
        </p:spPr>
        <p:txBody>
          <a:bodyPr>
            <a:normAutofit/>
          </a:bodyPr>
          <a:lstStyle/>
          <a:p>
            <a:pPr algn="l"/>
            <a:r>
              <a:rPr lang="en-ZA" noProof="1">
                <a:latin typeface="Times New Roman" panose="02020603050405020304" pitchFamily="18" charset="0"/>
                <a:cs typeface="Times New Roman" panose="02020603050405020304" pitchFamily="18" charset="0"/>
              </a:rPr>
              <a:t>44% SUVs</a:t>
            </a:r>
          </a:p>
          <a:p>
            <a:pPr algn="l"/>
            <a:r>
              <a:rPr lang="en-ZA" noProof="1">
                <a:latin typeface="Times New Roman" panose="02020603050405020304" pitchFamily="18" charset="0"/>
                <a:cs typeface="Times New Roman" panose="02020603050405020304" pitchFamily="18" charset="0"/>
              </a:rPr>
              <a:t>31% Hatchbacks</a:t>
            </a:r>
          </a:p>
          <a:p>
            <a:pPr algn="l"/>
            <a:r>
              <a:rPr lang="en-ZA" noProof="1">
                <a:latin typeface="Times New Roman" panose="02020603050405020304" pitchFamily="18" charset="0"/>
                <a:cs typeface="Times New Roman" panose="02020603050405020304" pitchFamily="18" charset="0"/>
              </a:rPr>
              <a:t>10% Sedans</a:t>
            </a:r>
          </a:p>
          <a:p>
            <a:pPr algn="l"/>
            <a:r>
              <a:rPr lang="en-ZA" noProof="1">
                <a:latin typeface="Times New Roman" panose="02020603050405020304" pitchFamily="18" charset="0"/>
                <a:cs typeface="Times New Roman" panose="02020603050405020304" pitchFamily="18" charset="0"/>
              </a:rPr>
              <a:t>5% Liftback</a:t>
            </a:r>
          </a:p>
          <a:p>
            <a:pPr algn="l"/>
            <a:r>
              <a:rPr lang="en-ZA" noProof="1">
                <a:latin typeface="Times New Roman" panose="02020603050405020304" pitchFamily="18" charset="0"/>
                <a:cs typeface="Times New Roman" panose="02020603050405020304" pitchFamily="18" charset="0"/>
              </a:rPr>
              <a:t>3% Pickup, Cabrio and SPVs</a:t>
            </a:r>
          </a:p>
          <a:p>
            <a:pPr algn="l"/>
            <a:r>
              <a:rPr lang="en-ZA" noProof="1">
                <a:latin typeface="Times New Roman" panose="02020603050405020304" pitchFamily="18" charset="0"/>
                <a:cs typeface="Times New Roman" panose="02020603050405020304" pitchFamily="18" charset="0"/>
              </a:rPr>
              <a:t>1% MPV and Stations</a:t>
            </a:r>
          </a:p>
        </p:txBody>
      </p:sp>
      <p:sp>
        <p:nvSpPr>
          <p:cNvPr id="31" name="Text Placeholder 30">
            <a:extLst>
              <a:ext uri="{FF2B5EF4-FFF2-40B4-BE49-F238E27FC236}">
                <a16:creationId xmlns:a16="http://schemas.microsoft.com/office/drawing/2014/main" id="{21C36C88-F184-4C07-A7C9-E06C46A4DFD2}"/>
              </a:ext>
            </a:extLst>
          </p:cNvPr>
          <p:cNvSpPr>
            <a:spLocks noGrp="1"/>
          </p:cNvSpPr>
          <p:nvPr>
            <p:ph type="body" sz="quarter" idx="35"/>
          </p:nvPr>
        </p:nvSpPr>
        <p:spPr>
          <a:xfrm>
            <a:off x="4956048" y="4650210"/>
            <a:ext cx="2286000" cy="360000"/>
          </a:xfrm>
        </p:spPr>
        <p:txBody>
          <a:bodyPr/>
          <a:lstStyle/>
          <a:p>
            <a:r>
              <a:rPr lang="en-IN" b="1" dirty="0">
                <a:latin typeface="Courier New" panose="02070309020205020404" pitchFamily="49" charset="0"/>
                <a:cs typeface="Courier New" panose="02070309020205020404" pitchFamily="49" charset="0"/>
              </a:rPr>
              <a:t>S</a:t>
            </a:r>
            <a:r>
              <a:rPr lang="en-US" b="1" dirty="0">
                <a:latin typeface="Courier New" panose="02070309020205020404" pitchFamily="49" charset="0"/>
                <a:cs typeface="Courier New" panose="02070309020205020404" pitchFamily="49" charset="0"/>
              </a:rPr>
              <a:t>EATS</a:t>
            </a:r>
          </a:p>
        </p:txBody>
      </p:sp>
      <p:sp>
        <p:nvSpPr>
          <p:cNvPr id="32" name="Text Placeholder 31">
            <a:extLst>
              <a:ext uri="{FF2B5EF4-FFF2-40B4-BE49-F238E27FC236}">
                <a16:creationId xmlns:a16="http://schemas.microsoft.com/office/drawing/2014/main" id="{D59803FB-DF8C-4F02-9B45-27AAE8E27755}"/>
              </a:ext>
            </a:extLst>
          </p:cNvPr>
          <p:cNvSpPr>
            <a:spLocks noGrp="1"/>
          </p:cNvSpPr>
          <p:nvPr>
            <p:ph type="body" sz="quarter" idx="36"/>
          </p:nvPr>
        </p:nvSpPr>
        <p:spPr>
          <a:xfrm>
            <a:off x="5705856" y="5001265"/>
            <a:ext cx="2286000" cy="1504216"/>
          </a:xfrm>
        </p:spPr>
        <p:txBody>
          <a:bodyPr>
            <a:normAutofit/>
          </a:bodyPr>
          <a:lstStyle/>
          <a:p>
            <a:pPr algn="l"/>
            <a:r>
              <a:rPr lang="en-ZA" noProof="1">
                <a:latin typeface="Times New Roman" panose="02020603050405020304" pitchFamily="18" charset="0"/>
                <a:cs typeface="Times New Roman" panose="02020603050405020304" pitchFamily="18" charset="0"/>
              </a:rPr>
              <a:t>69% 5 seaters</a:t>
            </a:r>
          </a:p>
          <a:p>
            <a:pPr algn="l"/>
            <a:r>
              <a:rPr lang="en-ZA" noProof="1">
                <a:latin typeface="Times New Roman" panose="02020603050405020304" pitchFamily="18" charset="0"/>
                <a:cs typeface="Times New Roman" panose="02020603050405020304" pitchFamily="18" charset="0"/>
              </a:rPr>
              <a:t>20% 4 seaters</a:t>
            </a:r>
          </a:p>
          <a:p>
            <a:pPr algn="l"/>
            <a:r>
              <a:rPr lang="en-ZA" noProof="1">
                <a:latin typeface="Times New Roman" panose="02020603050405020304" pitchFamily="18" charset="0"/>
                <a:cs typeface="Times New Roman" panose="02020603050405020304" pitchFamily="18" charset="0"/>
              </a:rPr>
              <a:t>6% 7 seaters</a:t>
            </a:r>
          </a:p>
          <a:p>
            <a:pPr algn="l"/>
            <a:r>
              <a:rPr lang="en-ZA" noProof="1">
                <a:latin typeface="Times New Roman" panose="02020603050405020304" pitchFamily="18" charset="0"/>
                <a:cs typeface="Times New Roman" panose="02020603050405020304" pitchFamily="18" charset="0"/>
              </a:rPr>
              <a:t>3% 6 seaters</a:t>
            </a:r>
          </a:p>
          <a:p>
            <a:pPr algn="l"/>
            <a:r>
              <a:rPr lang="en-ZA" noProof="1">
                <a:latin typeface="Times New Roman" panose="02020603050405020304" pitchFamily="18" charset="0"/>
                <a:cs typeface="Times New Roman" panose="02020603050405020304" pitchFamily="18" charset="0"/>
              </a:rPr>
              <a:t>2% 2 seaters</a:t>
            </a:r>
          </a:p>
          <a:p>
            <a:endParaRPr lang="en-US" dirty="0"/>
          </a:p>
        </p:txBody>
      </p:sp>
      <p:sp>
        <p:nvSpPr>
          <p:cNvPr id="33" name="Text Placeholder 32">
            <a:extLst>
              <a:ext uri="{FF2B5EF4-FFF2-40B4-BE49-F238E27FC236}">
                <a16:creationId xmlns:a16="http://schemas.microsoft.com/office/drawing/2014/main" id="{550B1CB9-4A50-4420-AB99-79FC43148662}"/>
              </a:ext>
            </a:extLst>
          </p:cNvPr>
          <p:cNvSpPr>
            <a:spLocks noGrp="1"/>
          </p:cNvSpPr>
          <p:nvPr>
            <p:ph type="body" sz="quarter" idx="37"/>
          </p:nvPr>
        </p:nvSpPr>
        <p:spPr>
          <a:xfrm>
            <a:off x="8454795" y="4636014"/>
            <a:ext cx="2286000" cy="360000"/>
          </a:xfrm>
        </p:spPr>
        <p:txBody>
          <a:bodyPr/>
          <a:lstStyle/>
          <a:p>
            <a:r>
              <a:rPr lang="en-US" b="1" dirty="0">
                <a:latin typeface="Courier New" panose="02070309020205020404" pitchFamily="49" charset="0"/>
                <a:cs typeface="Courier New" panose="02070309020205020404" pitchFamily="49" charset="0"/>
              </a:rPr>
              <a:t>SEGMENTS</a:t>
            </a:r>
          </a:p>
        </p:txBody>
      </p:sp>
      <p:sp>
        <p:nvSpPr>
          <p:cNvPr id="34" name="Text Placeholder 33">
            <a:extLst>
              <a:ext uri="{FF2B5EF4-FFF2-40B4-BE49-F238E27FC236}">
                <a16:creationId xmlns:a16="http://schemas.microsoft.com/office/drawing/2014/main" id="{5B55CC8A-7C02-4FA0-B265-E6C47B9EB532}"/>
              </a:ext>
            </a:extLst>
          </p:cNvPr>
          <p:cNvSpPr>
            <a:spLocks noGrp="1"/>
          </p:cNvSpPr>
          <p:nvPr>
            <p:ph type="body" sz="quarter" idx="38"/>
          </p:nvPr>
        </p:nvSpPr>
        <p:spPr>
          <a:xfrm>
            <a:off x="8454795" y="4996014"/>
            <a:ext cx="2286000" cy="1339713"/>
          </a:xfrm>
        </p:spPr>
        <p:txBody>
          <a:bodyPr>
            <a:normAutofit/>
          </a:bodyPr>
          <a:lstStyle/>
          <a:p>
            <a:r>
              <a:rPr lang="en-ZA" noProof="1">
                <a:latin typeface="Times New Roman" panose="02020603050405020304" pitchFamily="18" charset="0"/>
                <a:cs typeface="Times New Roman" panose="02020603050405020304" pitchFamily="18" charset="0"/>
              </a:rPr>
              <a:t>29% C, 21% B</a:t>
            </a:r>
          </a:p>
          <a:p>
            <a:r>
              <a:rPr lang="en-ZA" noProof="1">
                <a:latin typeface="Times New Roman" panose="02020603050405020304" pitchFamily="18" charset="0"/>
                <a:cs typeface="Times New Roman" panose="02020603050405020304" pitchFamily="18" charset="0"/>
              </a:rPr>
              <a:t>15% D, 12% F</a:t>
            </a:r>
          </a:p>
          <a:p>
            <a:r>
              <a:rPr lang="en-ZA" noProof="1">
                <a:latin typeface="Times New Roman" panose="02020603050405020304" pitchFamily="18" charset="0"/>
                <a:cs typeface="Times New Roman" panose="02020603050405020304" pitchFamily="18" charset="0"/>
              </a:rPr>
              <a:t>10% E, 7% A</a:t>
            </a:r>
          </a:p>
          <a:p>
            <a:r>
              <a:rPr lang="en-ZA" noProof="1">
                <a:latin typeface="Times New Roman" panose="02020603050405020304" pitchFamily="18" charset="0"/>
                <a:cs typeface="Times New Roman" panose="02020603050405020304" pitchFamily="18" charset="0"/>
              </a:rPr>
              <a:t>6%N, 1% S</a:t>
            </a:r>
          </a:p>
        </p:txBody>
      </p:sp>
      <p:pic>
        <p:nvPicPr>
          <p:cNvPr id="20" name="Picture 19">
            <a:extLst>
              <a:ext uri="{FF2B5EF4-FFF2-40B4-BE49-F238E27FC236}">
                <a16:creationId xmlns:a16="http://schemas.microsoft.com/office/drawing/2014/main" id="{977E1A25-B036-41C6-84BA-03D693F1F9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2682" y="1662537"/>
            <a:ext cx="2989174" cy="2840669"/>
          </a:xfrm>
          <a:prstGeom prst="rect">
            <a:avLst/>
          </a:prstGeom>
          <a:noFill/>
          <a:ln>
            <a:noFill/>
          </a:ln>
        </p:spPr>
      </p:pic>
      <p:pic>
        <p:nvPicPr>
          <p:cNvPr id="22" name="Picture 21">
            <a:extLst>
              <a:ext uri="{FF2B5EF4-FFF2-40B4-BE49-F238E27FC236}">
                <a16:creationId xmlns:a16="http://schemas.microsoft.com/office/drawing/2014/main" id="{D76CE6C5-07FB-43A0-829F-5E2D0A2D395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2500" y="1650722"/>
            <a:ext cx="2841854" cy="2841854"/>
          </a:xfrm>
          <a:prstGeom prst="rect">
            <a:avLst/>
          </a:prstGeom>
          <a:noFill/>
          <a:ln>
            <a:noFill/>
          </a:ln>
        </p:spPr>
      </p:pic>
      <p:pic>
        <p:nvPicPr>
          <p:cNvPr id="23" name="Picture 22">
            <a:extLst>
              <a:ext uri="{FF2B5EF4-FFF2-40B4-BE49-F238E27FC236}">
                <a16:creationId xmlns:a16="http://schemas.microsoft.com/office/drawing/2014/main" id="{2546FBBA-DEAE-4F85-BA56-CC851E4C737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64998" y="1633878"/>
            <a:ext cx="2865595" cy="2865595"/>
          </a:xfrm>
          <a:prstGeom prst="rect">
            <a:avLst/>
          </a:prstGeom>
          <a:noFill/>
          <a:ln>
            <a:noFill/>
          </a:ln>
        </p:spPr>
      </p:pic>
    </p:spTree>
    <p:extLst>
      <p:ext uri="{BB962C8B-B14F-4D97-AF65-F5344CB8AC3E}">
        <p14:creationId xmlns:p14="http://schemas.microsoft.com/office/powerpoint/2010/main" val="2216454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198" y="202480"/>
            <a:ext cx="10515600" cy="1325563"/>
          </a:xfrm>
        </p:spPr>
        <p:txBody>
          <a:bodyPr/>
          <a:lstStyle/>
          <a:p>
            <a:r>
              <a:rPr lang="en-IN" b="1" dirty="0">
                <a:latin typeface="Times New Roman" panose="02020603050405020304" pitchFamily="18" charset="0"/>
                <a:cs typeface="Times New Roman" panose="02020603050405020304" pitchFamily="18" charset="0"/>
              </a:rPr>
              <a:t>A</a:t>
            </a:r>
            <a:r>
              <a:rPr lang="en-US" b="1" dirty="0">
                <a:latin typeface="Times New Roman" panose="02020603050405020304" pitchFamily="18" charset="0"/>
                <a:cs typeface="Times New Roman" panose="02020603050405020304" pitchFamily="18" charset="0"/>
              </a:rPr>
              <a:t>NALYSIS (BAR GRAPHS)</a:t>
            </a:r>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p:txBody>
          <a:bodyPr/>
          <a:lstStyle/>
          <a:p>
            <a:r>
              <a:rPr lang="en-US" dirty="0"/>
              <a:t>Pitch deck title</a:t>
            </a:r>
          </a:p>
        </p:txBody>
      </p:sp>
      <p:sp>
        <p:nvSpPr>
          <p:cNvPr id="12" name="TextBox 11">
            <a:extLst>
              <a:ext uri="{FF2B5EF4-FFF2-40B4-BE49-F238E27FC236}">
                <a16:creationId xmlns:a16="http://schemas.microsoft.com/office/drawing/2014/main" id="{21AEC264-0730-43DB-A37A-B54CA2874DC4}"/>
              </a:ext>
            </a:extLst>
          </p:cNvPr>
          <p:cNvSpPr txBox="1"/>
          <p:nvPr/>
        </p:nvSpPr>
        <p:spPr>
          <a:xfrm flipH="1">
            <a:off x="298702" y="1593537"/>
            <a:ext cx="5797297" cy="1200329"/>
          </a:xfrm>
          <a:prstGeom prst="rect">
            <a:avLst/>
          </a:prstGeom>
          <a:noFill/>
        </p:spPr>
        <p:txBody>
          <a:bodyPr wrap="square" rtlCol="0">
            <a:spAutoFit/>
          </a:bodyPr>
          <a:lstStyle/>
          <a:p>
            <a:r>
              <a:rPr lang="en-IN" sz="2400" b="1" dirty="0">
                <a:solidFill>
                  <a:schemeClr val="accent4"/>
                </a:solidFill>
                <a:latin typeface="Courier New" panose="02070309020205020404" pitchFamily="49" charset="0"/>
                <a:cs typeface="Courier New" panose="02070309020205020404" pitchFamily="49" charset="0"/>
              </a:rPr>
              <a:t>Top speed Achieved by Brands:</a:t>
            </a:r>
          </a:p>
          <a:p>
            <a:endParaRPr lang="en-IN" sz="2400" b="1" dirty="0">
              <a:solidFill>
                <a:schemeClr val="accent4"/>
              </a:solidFill>
              <a:latin typeface="Courier New" panose="02070309020205020404" pitchFamily="49" charset="0"/>
              <a:cs typeface="Courier New" panose="02070309020205020404" pitchFamily="49" charset="0"/>
            </a:endParaRPr>
          </a:p>
          <a:p>
            <a:endParaRPr lang="en-IN" sz="2400" b="1" dirty="0">
              <a:solidFill>
                <a:schemeClr val="accent4"/>
              </a:solidFill>
              <a:latin typeface="Courier New" panose="020703090202050204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9EE4B7FD-FA90-4A33-BCAE-DE535530B9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702"/>
          <a:stretch/>
        </p:blipFill>
        <p:spPr bwMode="auto">
          <a:xfrm>
            <a:off x="747671" y="2610986"/>
            <a:ext cx="10696655" cy="324117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9876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0A4FC55-F29F-4A1C-BA51-2F91085AF28F}"/>
              </a:ext>
            </a:extLst>
          </p:cNvPr>
          <p:cNvSpPr>
            <a:spLocks noGrp="1"/>
          </p:cNvSpPr>
          <p:nvPr>
            <p:ph type="pic" sz="quarter" idx="23"/>
          </p:nvPr>
        </p:nvSpPr>
        <p:spPr>
          <a:xfrm>
            <a:off x="3048" y="4885885"/>
            <a:ext cx="12188952" cy="2286000"/>
          </a:xfrm>
          <a:solidFill>
            <a:schemeClr val="bg1">
              <a:lumMod val="75000"/>
              <a:lumOff val="25000"/>
            </a:schemeClr>
          </a:solidFill>
        </p:spPr>
        <p:txBody>
          <a:bodyPr/>
          <a:lstStyle/>
          <a:p>
            <a:endParaRPr lang="en-US"/>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p:txBody>
          <a:bodyPr/>
          <a:lstStyle/>
          <a:p>
            <a:r>
              <a:rPr lang="en-US" dirty="0"/>
              <a:t>Pitch deck title</a:t>
            </a:r>
          </a:p>
        </p:txBody>
      </p:sp>
      <p:pic>
        <p:nvPicPr>
          <p:cNvPr id="17" name="Picture 16">
            <a:extLst>
              <a:ext uri="{FF2B5EF4-FFF2-40B4-BE49-F238E27FC236}">
                <a16:creationId xmlns:a16="http://schemas.microsoft.com/office/drawing/2014/main" id="{F41ABF17-672B-4BFE-A9FE-25F3B3F7E7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27"/>
          <a:stretch/>
        </p:blipFill>
        <p:spPr bwMode="auto">
          <a:xfrm>
            <a:off x="2213379" y="388344"/>
            <a:ext cx="9567142" cy="2945238"/>
          </a:xfrm>
          <a:prstGeom prst="rect">
            <a:avLst/>
          </a:prstGeom>
          <a:noFill/>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21AEC264-0730-43DB-A37A-B54CA2874DC4}"/>
              </a:ext>
            </a:extLst>
          </p:cNvPr>
          <p:cNvSpPr txBox="1"/>
          <p:nvPr/>
        </p:nvSpPr>
        <p:spPr>
          <a:xfrm flipH="1">
            <a:off x="182879" y="1137455"/>
            <a:ext cx="2111585" cy="4154984"/>
          </a:xfrm>
          <a:prstGeom prst="rect">
            <a:avLst/>
          </a:prstGeom>
          <a:noFill/>
        </p:spPr>
        <p:txBody>
          <a:bodyPr wrap="square" rtlCol="0">
            <a:spAutoFit/>
          </a:bodyPr>
          <a:lstStyle/>
          <a:p>
            <a:r>
              <a:rPr lang="en-IN" sz="2400" b="1" dirty="0">
                <a:solidFill>
                  <a:schemeClr val="accent4"/>
                </a:solidFill>
                <a:latin typeface="Courier New" panose="02070309020205020404" pitchFamily="49" charset="0"/>
                <a:cs typeface="Courier New" panose="02070309020205020404" pitchFamily="49" charset="0"/>
              </a:rPr>
              <a:t>Maximum Range Achieved:</a:t>
            </a:r>
          </a:p>
          <a:p>
            <a:endParaRPr lang="en-IN" sz="2400" b="1" dirty="0">
              <a:solidFill>
                <a:schemeClr val="accent4"/>
              </a:solidFill>
              <a:latin typeface="Courier New" panose="02070309020205020404" pitchFamily="49" charset="0"/>
              <a:cs typeface="Courier New" panose="02070309020205020404" pitchFamily="49" charset="0"/>
            </a:endParaRPr>
          </a:p>
          <a:p>
            <a:endParaRPr lang="en-IN" sz="2400" b="1" dirty="0">
              <a:solidFill>
                <a:schemeClr val="accent4"/>
              </a:solidFill>
              <a:latin typeface="Courier New" panose="02070309020205020404" pitchFamily="49" charset="0"/>
              <a:cs typeface="Courier New" panose="02070309020205020404" pitchFamily="49" charset="0"/>
            </a:endParaRPr>
          </a:p>
          <a:p>
            <a:endParaRPr lang="en-IN" sz="2400" b="1" dirty="0">
              <a:solidFill>
                <a:schemeClr val="accent4"/>
              </a:solidFill>
              <a:latin typeface="Courier New" panose="02070309020205020404" pitchFamily="49" charset="0"/>
              <a:cs typeface="Courier New" panose="02070309020205020404" pitchFamily="49" charset="0"/>
            </a:endParaRPr>
          </a:p>
          <a:p>
            <a:endParaRPr lang="en-IN" sz="2400" b="1" dirty="0">
              <a:solidFill>
                <a:schemeClr val="accent4"/>
              </a:solidFill>
              <a:latin typeface="Courier New" panose="02070309020205020404" pitchFamily="49" charset="0"/>
              <a:cs typeface="Courier New" panose="02070309020205020404" pitchFamily="49" charset="0"/>
            </a:endParaRPr>
          </a:p>
          <a:p>
            <a:endParaRPr lang="en-IN" sz="2400" b="1" dirty="0">
              <a:solidFill>
                <a:schemeClr val="accent4"/>
              </a:solidFill>
              <a:latin typeface="Courier New" panose="02070309020205020404" pitchFamily="49" charset="0"/>
              <a:cs typeface="Courier New" panose="02070309020205020404" pitchFamily="49" charset="0"/>
            </a:endParaRPr>
          </a:p>
          <a:p>
            <a:r>
              <a:rPr lang="en-IN" sz="2400" b="1" dirty="0">
                <a:solidFill>
                  <a:schemeClr val="accent4"/>
                </a:solidFill>
                <a:latin typeface="Courier New" panose="02070309020205020404" pitchFamily="49" charset="0"/>
                <a:cs typeface="Courier New" panose="02070309020205020404" pitchFamily="49" charset="0"/>
              </a:rPr>
              <a:t>Maximum Efficiency</a:t>
            </a:r>
          </a:p>
          <a:p>
            <a:r>
              <a:rPr lang="en-IN" sz="2400" b="1" dirty="0">
                <a:solidFill>
                  <a:schemeClr val="accent4"/>
                </a:solidFill>
                <a:latin typeface="Courier New" panose="02070309020205020404" pitchFamily="49" charset="0"/>
                <a:cs typeface="Courier New" panose="02070309020205020404" pitchFamily="49" charset="0"/>
              </a:rPr>
              <a:t>Achieved:</a:t>
            </a:r>
            <a:endParaRPr lang="en-US" sz="2400" b="1" dirty="0">
              <a:solidFill>
                <a:schemeClr val="accent4"/>
              </a:solidFill>
              <a:latin typeface="Courier New" panose="02070309020205020404" pitchFamily="49" charset="0"/>
              <a:cs typeface="Courier New" panose="02070309020205020404" pitchFamily="49" charset="0"/>
            </a:endParaRPr>
          </a:p>
        </p:txBody>
      </p:sp>
      <p:pic>
        <p:nvPicPr>
          <p:cNvPr id="19" name="Picture 18">
            <a:extLst>
              <a:ext uri="{FF2B5EF4-FFF2-40B4-BE49-F238E27FC236}">
                <a16:creationId xmlns:a16="http://schemas.microsoft.com/office/drawing/2014/main" id="{A3D6C61D-B811-4A39-A592-D1B90A8E119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13"/>
          <a:stretch/>
        </p:blipFill>
        <p:spPr bwMode="auto">
          <a:xfrm>
            <a:off x="2213379" y="3771926"/>
            <a:ext cx="9567142" cy="295730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4231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897454-4798-40FB-9467-8A0E70BCC10E}"/>
              </a:ext>
            </a:extLst>
          </p:cNvPr>
          <p:cNvSpPr/>
          <p:nvPr/>
        </p:nvSpPr>
        <p:spPr>
          <a:xfrm>
            <a:off x="670419" y="746620"/>
            <a:ext cx="5005466" cy="4834156"/>
          </a:xfrm>
          <a:prstGeom prst="rect">
            <a:avLst/>
          </a:prstGeom>
          <a:solidFill>
            <a:schemeClr val="tx1">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b="1" dirty="0">
                <a:solidFill>
                  <a:schemeClr val="bg1"/>
                </a:solidFill>
                <a:latin typeface="Courier New" panose="02070309020205020404" pitchFamily="49" charset="0"/>
                <a:cs typeface="Courier New" panose="02070309020205020404" pitchFamily="49" charset="0"/>
              </a:rPr>
              <a:t>C</a:t>
            </a:r>
            <a:r>
              <a:rPr lang="en-US" sz="4000" b="1" dirty="0">
                <a:solidFill>
                  <a:schemeClr val="bg1"/>
                </a:solidFill>
                <a:latin typeface="Courier New" panose="02070309020205020404" pitchFamily="49" charset="0"/>
                <a:cs typeface="Courier New" panose="02070309020205020404" pitchFamily="49" charset="0"/>
              </a:rPr>
              <a:t>ONCLUSION</a:t>
            </a:r>
            <a:br>
              <a:rPr lang="en-US" sz="4000" b="1" dirty="0">
                <a:solidFill>
                  <a:schemeClr val="accent4"/>
                </a:solidFill>
                <a:latin typeface="Courier New" panose="02070309020205020404" pitchFamily="49" charset="0"/>
                <a:cs typeface="Courier New" panose="02070309020205020404" pitchFamily="49" charset="0"/>
              </a:rPr>
            </a:br>
            <a:br>
              <a:rPr lang="en-US" sz="4000" b="1" dirty="0">
                <a:solidFill>
                  <a:schemeClr val="bg1"/>
                </a:solidFill>
                <a:latin typeface="Courier New" panose="02070309020205020404" pitchFamily="49" charset="0"/>
                <a:cs typeface="Courier New" panose="02070309020205020404" pitchFamily="49" charset="0"/>
              </a:rPr>
            </a:br>
            <a:r>
              <a:rPr lang="en-US" sz="1800" dirty="0">
                <a:solidFill>
                  <a:schemeClr val="bg1"/>
                </a:solidFill>
                <a:effectLst/>
                <a:latin typeface="Times New Roman" panose="02020603050405020304" pitchFamily="18" charset="0"/>
                <a:ea typeface="Times New Roman" panose="02020603050405020304" pitchFamily="18" charset="0"/>
              </a:rPr>
              <a:t>Electric cars are the future of motor car industry. ‘</a:t>
            </a:r>
            <a:r>
              <a:rPr lang="en-US" sz="1800" dirty="0" err="1">
                <a:solidFill>
                  <a:schemeClr val="bg1"/>
                </a:solidFill>
                <a:effectLst/>
                <a:latin typeface="Times New Roman" panose="02020603050405020304" pitchFamily="18" charset="0"/>
                <a:ea typeface="Times New Roman" panose="02020603050405020304" pitchFamily="18" charset="0"/>
              </a:rPr>
              <a:t>ElectriCars</a:t>
            </a:r>
            <a:r>
              <a:rPr lang="en-US" sz="1800" dirty="0">
                <a:solidFill>
                  <a:schemeClr val="bg1"/>
                </a:solidFill>
                <a:effectLst/>
                <a:latin typeface="Times New Roman" panose="02020603050405020304" pitchFamily="18" charset="0"/>
                <a:ea typeface="Times New Roman" panose="02020603050405020304" pitchFamily="18" charset="0"/>
              </a:rPr>
              <a:t>’ is developed with the intend of helping its users with the price prediction of electric cars. The website is quite easy to use and it is equipped with ‘Electric Car Price Predictor’ and ‘Statistics’ sections, which opens up new webpage where the user can enter desired details (specifications) about vehicle and have various options for the visual representation of data related to electric cars,</a:t>
            </a:r>
            <a:br>
              <a:rPr lang="en-US" sz="1800" dirty="0">
                <a:solidFill>
                  <a:schemeClr val="bg1"/>
                </a:solidFill>
                <a:effectLst/>
                <a:latin typeface="Times New Roman" panose="02020603050405020304" pitchFamily="18" charset="0"/>
                <a:ea typeface="Times New Roman" panose="02020603050405020304" pitchFamily="18" charset="0"/>
              </a:rPr>
            </a:br>
            <a:r>
              <a:rPr lang="en-US" sz="1800" dirty="0">
                <a:solidFill>
                  <a:schemeClr val="bg1"/>
                </a:solidFill>
                <a:effectLst/>
                <a:latin typeface="Times New Roman" panose="02020603050405020304" pitchFamily="18" charset="0"/>
                <a:ea typeface="Times New Roman" panose="02020603050405020304" pitchFamily="18" charset="0"/>
              </a:rPr>
              <a:t>respectively. </a:t>
            </a:r>
            <a:br>
              <a:rPr lang="en-US" sz="1800" dirty="0">
                <a:solidFill>
                  <a:schemeClr val="bg1"/>
                </a:solidFill>
                <a:effectLst/>
                <a:latin typeface="Times New Roman" panose="02020603050405020304" pitchFamily="18" charset="0"/>
                <a:ea typeface="Times New Roman" panose="02020603050405020304" pitchFamily="18" charset="0"/>
              </a:rPr>
            </a:br>
            <a:endParaRPr lang="en-US" dirty="0">
              <a:solidFill>
                <a:schemeClr val="bg1"/>
              </a:solidFill>
            </a:endParaRPr>
          </a:p>
        </p:txBody>
      </p:sp>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516115" y="1337094"/>
            <a:ext cx="5005466" cy="4243682"/>
          </a:xfrm>
          <a:ln w="28575">
            <a:solidFill>
              <a:schemeClr val="tx1">
                <a:lumMod val="65000"/>
              </a:schemeClr>
            </a:solidFill>
          </a:ln>
        </p:spPr>
        <p:txBody>
          <a:bodyPr>
            <a:noAutofit/>
          </a:bodyPr>
          <a:lstStyle/>
          <a:p>
            <a:pPr algn="just"/>
            <a:r>
              <a:rPr lang="en-IN" sz="4000" b="1" dirty="0">
                <a:solidFill>
                  <a:srgbClr val="FFC000"/>
                </a:solidFill>
                <a:latin typeface="Courier New" panose="02070309020205020404" pitchFamily="49" charset="0"/>
                <a:cs typeface="Courier New" panose="02070309020205020404" pitchFamily="49" charset="0"/>
              </a:rPr>
              <a:t>FUTURE-SCOPE</a:t>
            </a:r>
            <a:br>
              <a:rPr lang="en-IN" sz="4000" b="1" dirty="0">
                <a:solidFill>
                  <a:schemeClr val="tx1"/>
                </a:solidFill>
                <a:latin typeface="Courier New" panose="02070309020205020404" pitchFamily="49" charset="0"/>
                <a:cs typeface="Courier New" panose="02070309020205020404" pitchFamily="49" charset="0"/>
              </a:rPr>
            </a:br>
            <a:br>
              <a:rPr lang="en-IN" sz="3600" b="1" dirty="0">
                <a:solidFill>
                  <a:schemeClr val="tx1"/>
                </a:solidFill>
                <a:latin typeface="Courier New" panose="02070309020205020404" pitchFamily="49" charset="0"/>
                <a:ea typeface="Times New Roman" panose="02020603050405020304" pitchFamily="18" charset="0"/>
                <a:cs typeface="Courier New" panose="02070309020205020404" pitchFamily="49" charset="0"/>
              </a:rPr>
            </a:br>
            <a:r>
              <a:rPr lang="en-US" sz="2000" dirty="0">
                <a:solidFill>
                  <a:schemeClr val="tx1"/>
                </a:solidFill>
                <a:latin typeface="Times New Roman" panose="02020603050405020304" pitchFamily="18" charset="0"/>
                <a:ea typeface="Times New Roman" panose="02020603050405020304" pitchFamily="18" charset="0"/>
              </a:rPr>
              <a:t>More refining of this project could be done to make it industry ready. Further improvement will ensure the accuracy and efficiency. More features could be added to the website which may make the website more informative to its user. Future scope of this project is its implementation in the market of electric cars. The project is open for further improvements. </a:t>
            </a:r>
            <a:br>
              <a:rPr lang="en-US" sz="2000" dirty="0">
                <a:solidFill>
                  <a:schemeClr val="tx1"/>
                </a:solidFill>
                <a:latin typeface="Times New Roman" panose="02020603050405020304" pitchFamily="18" charset="0"/>
                <a:ea typeface="Times New Roman" panose="02020603050405020304" pitchFamily="18" charset="0"/>
              </a:rPr>
            </a:b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52CF9E6D-523A-49C2-9C0D-C3B636370F6B}"/>
              </a:ext>
            </a:extLst>
          </p:cNvPr>
          <p:cNvSpPr txBox="1"/>
          <p:nvPr/>
        </p:nvSpPr>
        <p:spPr>
          <a:xfrm>
            <a:off x="838200" y="1432557"/>
            <a:ext cx="4413308" cy="646331"/>
          </a:xfrm>
          <a:prstGeom prst="rect">
            <a:avLst/>
          </a:prstGeom>
          <a:noFill/>
        </p:spPr>
        <p:txBody>
          <a:bodyPr wrap="square" rtlCol="0">
            <a:spAutoFit/>
          </a:bodyPr>
          <a:lstStyle/>
          <a:p>
            <a:pPr algn="just"/>
            <a:r>
              <a:rPr lang="en-IN" sz="3600" b="1" dirty="0">
                <a:solidFill>
                  <a:schemeClr val="bg1"/>
                </a:solidFill>
                <a:latin typeface="Courier New" panose="02070309020205020404" pitchFamily="49" charset="0"/>
                <a:cs typeface="Courier New" panose="02070309020205020404" pitchFamily="49" charset="0"/>
              </a:rPr>
              <a:t>	</a:t>
            </a:r>
            <a:endParaRPr lang="en-US"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20173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ousands of tree species remain undiscovered, scientists say">
            <a:extLst>
              <a:ext uri="{FF2B5EF4-FFF2-40B4-BE49-F238E27FC236}">
                <a16:creationId xmlns:a16="http://schemas.microsoft.com/office/drawing/2014/main" id="{19211C68-986C-4B4E-93C1-602433835C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550"/>
          <a:stretch/>
        </p:blipFill>
        <p:spPr bwMode="auto">
          <a:xfrm>
            <a:off x="212651" y="235795"/>
            <a:ext cx="11766698" cy="63864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546807" y="4307116"/>
            <a:ext cx="5029200" cy="1371600"/>
          </a:xfrm>
        </p:spPr>
        <p:txBody>
          <a:bodyPr>
            <a:normAutofit/>
          </a:bodyPr>
          <a:lstStyle/>
          <a:p>
            <a:r>
              <a:rPr lang="en-US" sz="5400" b="1" dirty="0">
                <a:solidFill>
                  <a:srgbClr val="00B05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9130594" y="5159165"/>
            <a:ext cx="5029200" cy="1463040"/>
          </a:xfrm>
        </p:spPr>
        <p:txBody>
          <a:bodyPr/>
          <a:lstStyle/>
          <a:p>
            <a:r>
              <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Ali Haider Khan</a:t>
            </a:r>
          </a:p>
          <a:p>
            <a:r>
              <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12001018 | 3CE1</a:t>
            </a:r>
          </a:p>
          <a:p>
            <a:endParaRPr lang="en-US"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endParaRPr lang="en-US"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8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14-10-2022</a:t>
            </a:r>
            <a:endParaRPr lang="en-US"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224463" y="280194"/>
            <a:ext cx="4312118" cy="908791"/>
          </a:xfrm>
        </p:spPr>
        <p:txBody>
          <a:bodyPr>
            <a:normAutofit fontScale="90000"/>
          </a:bodyPr>
          <a:lstStyle/>
          <a:p>
            <a:r>
              <a:rPr lang="en-ZA" b="1" dirty="0">
                <a:latin typeface="Times New Roman" panose="02020603050405020304" pitchFamily="18" charset="0"/>
                <a:cs typeface="Times New Roman" panose="02020603050405020304" pitchFamily="18" charset="0"/>
              </a:rPr>
              <a:t>INTRODUCTION</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106641" y="1269376"/>
            <a:ext cx="9009158" cy="4835049"/>
          </a:xfrm>
        </p:spPr>
        <p:txBody>
          <a:bodyPr>
            <a:noAutofit/>
          </a:bodyPr>
          <a:lstStyle/>
          <a:p>
            <a:pPr algn="just"/>
            <a:r>
              <a:rPr lang="en-US" sz="1800" dirty="0">
                <a:latin typeface="Times New Roman" panose="02020603050405020304" pitchFamily="18" charset="0"/>
                <a:cs typeface="Times New Roman" panose="02020603050405020304" pitchFamily="18" charset="0"/>
              </a:rPr>
              <a:t>Python is a high-level, interpreted, general-purpose programming language. Its design philosophy emphasizes code readability with the use of significant indentation. Python programming language (latest Python 3) is being used in web development, Machine Learning applications, along with all cutting-edge technology in Software Industry. [1]</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Data science is an interdisciplinary field that uses scientific methods, processes, algorithms and systems to extract or extrapolate knowledge and insights from data and apply knowledge from data across a broad range of application domains. Data science is related to data mining, machine learning and big data. [2][3]</a:t>
            </a:r>
          </a:p>
          <a:p>
            <a:pPr algn="just"/>
            <a:endParaRPr lang="en-US" sz="1800"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3106641" y="5666355"/>
            <a:ext cx="9009158" cy="1379989"/>
          </a:xfrm>
        </p:spPr>
        <p:txBody>
          <a:bodyPr/>
          <a:lstStyle/>
          <a:p>
            <a:pPr marL="228600" indent="-228600" algn="just">
              <a:buAutoNum type="arabicPeriod"/>
            </a:pPr>
            <a:r>
              <a:rPr lang="en-US" sz="1000" i="1" dirty="0">
                <a:latin typeface="Times New Roman" panose="02020603050405020304" pitchFamily="18" charset="0"/>
                <a:cs typeface="Times New Roman" panose="02020603050405020304" pitchFamily="18" charset="0"/>
              </a:rPr>
              <a:t>Kuhlman, Dave. "A Python Book: Beginning Python, Advanced Python, and Python Exercises". Section 1.1. Archived from the original (PDF) on 23 June 2012. </a:t>
            </a:r>
          </a:p>
          <a:p>
            <a:pPr marL="228600" indent="-228600" algn="just">
              <a:buAutoNum type="arabicPeriod"/>
            </a:pPr>
            <a:r>
              <a:rPr lang="en-US" sz="1000" i="1" dirty="0">
                <a:latin typeface="Times New Roman" panose="02020603050405020304" pitchFamily="18" charset="0"/>
                <a:cs typeface="Times New Roman" panose="02020603050405020304" pitchFamily="18" charset="0"/>
              </a:rPr>
              <a:t>Dhar, V. (2013). "Data science and prediction". Communications of the ACM. 56 (12): 64–73. doi:10.1145/2500499. S2CID 6107147. Archived from the original on 9 November 2014. Retrieved 2 September 2015.</a:t>
            </a:r>
          </a:p>
          <a:p>
            <a:pPr marL="228600" indent="-228600" algn="just">
              <a:buAutoNum type="arabicPeriod"/>
            </a:pPr>
            <a:r>
              <a:rPr lang="en-US" sz="1000" i="1" dirty="0">
                <a:latin typeface="Times New Roman" panose="02020603050405020304" pitchFamily="18" charset="0"/>
                <a:cs typeface="Times New Roman" panose="02020603050405020304" pitchFamily="18" charset="0"/>
              </a:rPr>
              <a:t>7.	Cao, Longbing (29 June 2017). "Data Science: A Comprehensive Overview". ACM Computing Surveys. 50 (3): 43:1–43:42. doi:10.1145/3076253. ISSN 0360-0300. S2CID 207595944.</a:t>
            </a:r>
          </a:p>
        </p:txBody>
      </p:sp>
      <p:sp>
        <p:nvSpPr>
          <p:cNvPr id="8" name="TextBox 7">
            <a:extLst>
              <a:ext uri="{FF2B5EF4-FFF2-40B4-BE49-F238E27FC236}">
                <a16:creationId xmlns:a16="http://schemas.microsoft.com/office/drawing/2014/main" id="{46618082-FFB1-471E-8CBA-81C7C4A52C8F}"/>
              </a:ext>
            </a:extLst>
          </p:cNvPr>
          <p:cNvSpPr txBox="1"/>
          <p:nvPr/>
        </p:nvSpPr>
        <p:spPr>
          <a:xfrm>
            <a:off x="-70985" y="1269376"/>
            <a:ext cx="3177626" cy="3970318"/>
          </a:xfrm>
          <a:prstGeom prst="rect">
            <a:avLst/>
          </a:prstGeom>
          <a:noFill/>
        </p:spPr>
        <p:txBody>
          <a:bodyPr wrap="square" rtlCol="0">
            <a:spAutoFit/>
          </a:bodyPr>
          <a:lstStyle/>
          <a:p>
            <a:r>
              <a:rPr lang="en-IN" sz="2800" b="1" dirty="0">
                <a:latin typeface="Courier New" panose="02070309020205020404" pitchFamily="49" charset="0"/>
                <a:cs typeface="Courier New" panose="02070309020205020404" pitchFamily="49" charset="0"/>
              </a:rPr>
              <a:t>		</a:t>
            </a:r>
            <a:r>
              <a:rPr lang="en-IN" sz="3200" b="1" dirty="0">
                <a:solidFill>
                  <a:schemeClr val="accent4"/>
                </a:solidFill>
                <a:latin typeface="Courier New" panose="02070309020205020404" pitchFamily="49" charset="0"/>
                <a:cs typeface="Courier New" panose="02070309020205020404" pitchFamily="49" charset="0"/>
              </a:rPr>
              <a:t>Python:</a:t>
            </a:r>
          </a:p>
          <a:p>
            <a:endParaRPr lang="en-IN" sz="3200" b="1" dirty="0">
              <a:latin typeface="Courier New" panose="02070309020205020404" pitchFamily="49" charset="0"/>
              <a:cs typeface="Courier New" panose="02070309020205020404" pitchFamily="49" charset="0"/>
            </a:endParaRPr>
          </a:p>
          <a:p>
            <a:endParaRPr lang="en-IN" sz="3200" b="1" dirty="0">
              <a:latin typeface="Courier New" panose="02070309020205020404" pitchFamily="49" charset="0"/>
              <a:cs typeface="Courier New" panose="02070309020205020404" pitchFamily="49" charset="0"/>
            </a:endParaRPr>
          </a:p>
          <a:p>
            <a:endParaRPr lang="en-IN" sz="3200" b="1" dirty="0">
              <a:latin typeface="Courier New" panose="02070309020205020404" pitchFamily="49" charset="0"/>
              <a:cs typeface="Courier New" panose="02070309020205020404" pitchFamily="49" charset="0"/>
            </a:endParaRPr>
          </a:p>
          <a:p>
            <a:endParaRPr lang="en-IN" sz="3200" b="1" dirty="0">
              <a:latin typeface="Courier New" panose="02070309020205020404" pitchFamily="49" charset="0"/>
              <a:cs typeface="Courier New" panose="02070309020205020404" pitchFamily="49" charset="0"/>
            </a:endParaRPr>
          </a:p>
          <a:p>
            <a:r>
              <a:rPr lang="en-IN" sz="3200" b="1" dirty="0">
                <a:solidFill>
                  <a:schemeClr val="accent4"/>
                </a:solidFill>
                <a:latin typeface="Courier New" panose="02070309020205020404" pitchFamily="49" charset="0"/>
                <a:cs typeface="Courier New" panose="02070309020205020404" pitchFamily="49" charset="0"/>
              </a:rPr>
              <a:t>		Data 				Science:</a:t>
            </a:r>
          </a:p>
          <a:p>
            <a:endParaRPr lang="en-IN" sz="2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6339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287868" y="150398"/>
            <a:ext cx="4394200" cy="893284"/>
          </a:xfrm>
        </p:spPr>
        <p:txBody>
          <a:bodyPr>
            <a:normAutofit/>
          </a:bodyPr>
          <a:lstStyle/>
          <a:p>
            <a:pPr marL="0" marR="0" lvl="0" indent="0"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z="3100" b="1" dirty="0">
                <a:latin typeface="Courier New" panose="02070309020205020404" pitchFamily="49" charset="0"/>
                <a:cs typeface="Courier New" panose="02070309020205020404" pitchFamily="49" charset="0"/>
              </a:rPr>
              <a:t>Machine Learning:</a:t>
            </a:r>
            <a:endParaRPr lang="en-US" dirty="0"/>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475136" y="2059179"/>
            <a:ext cx="4114800" cy="457200"/>
          </a:xfrm>
        </p:spPr>
        <p:txBody>
          <a:bodyPr vert="horz" lIns="91440" tIns="45720" rIns="91440" bIns="45720" rtlCol="0" anchor="b">
            <a:normAutofit/>
          </a:bodyPr>
          <a:lstStyle/>
          <a:p>
            <a:r>
              <a:rPr lang="en-US" sz="2400" b="1" dirty="0">
                <a:latin typeface="Courier New" panose="02070309020205020404" pitchFamily="49" charset="0"/>
                <a:cs typeface="Courier New" panose="02070309020205020404" pitchFamily="49" charset="0"/>
              </a:rPr>
              <a:t>Supervised</a:t>
            </a:r>
            <a:r>
              <a:rPr lang="en-US" sz="2400" dirty="0"/>
              <a:t> </a:t>
            </a:r>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40336" y="2021681"/>
            <a:ext cx="4114800" cy="457200"/>
          </a:xfrm>
        </p:spPr>
        <p:txBody>
          <a:bodyPr anchor="b">
            <a:normAutofit/>
          </a:bodyPr>
          <a:lstStyle/>
          <a:p>
            <a:r>
              <a:rPr lang="en-US" sz="2400" b="1" dirty="0">
                <a:latin typeface="Courier New" panose="02070309020205020404" pitchFamily="49" charset="0"/>
                <a:cs typeface="Courier New" panose="02070309020205020404" pitchFamily="49" charset="0"/>
              </a:rPr>
              <a:t>Unsupervised</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475136" y="2535096"/>
            <a:ext cx="4114800" cy="914400"/>
          </a:xfrm>
        </p:spPr>
        <p:txBody>
          <a:bodyPr/>
          <a:lstStyle/>
          <a:p>
            <a:r>
              <a:rPr lang="en-US" dirty="0">
                <a:latin typeface="Times New Roman" panose="02020603050405020304" pitchFamily="18" charset="0"/>
                <a:cs typeface="Times New Roman" panose="02020603050405020304" pitchFamily="18" charset="0"/>
              </a:rPr>
              <a:t>Contains both input (features) and output (target) columns.</a:t>
            </a:r>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540336" y="2484584"/>
            <a:ext cx="4114800" cy="914400"/>
          </a:xfrm>
        </p:spPr>
        <p:txBody>
          <a:bodyPr/>
          <a:lstStyle/>
          <a:p>
            <a:r>
              <a:rPr lang="en-US" dirty="0">
                <a:latin typeface="Times New Roman" panose="02020603050405020304" pitchFamily="18" charset="0"/>
                <a:cs typeface="Times New Roman" panose="02020603050405020304" pitchFamily="18" charset="0"/>
              </a:rPr>
              <a:t>Contains only input (features) columns.</a:t>
            </a:r>
          </a:p>
        </p:txBody>
      </p:sp>
      <p:sp>
        <p:nvSpPr>
          <p:cNvPr id="14" name="Text Placeholder 13">
            <a:extLst>
              <a:ext uri="{FF2B5EF4-FFF2-40B4-BE49-F238E27FC236}">
                <a16:creationId xmlns:a16="http://schemas.microsoft.com/office/drawing/2014/main" id="{D32255BC-C6D7-45F4-AA99-1EBC2D1ABC4D}"/>
              </a:ext>
            </a:extLst>
          </p:cNvPr>
          <p:cNvSpPr>
            <a:spLocks noGrp="1"/>
          </p:cNvSpPr>
          <p:nvPr>
            <p:ph type="body" idx="16"/>
          </p:nvPr>
        </p:nvSpPr>
        <p:spPr>
          <a:xfrm>
            <a:off x="1485131" y="3755563"/>
            <a:ext cx="4114800" cy="457200"/>
          </a:xfrm>
        </p:spPr>
        <p:txBody>
          <a:bodyPr>
            <a:normAutofit/>
          </a:bodyPr>
          <a:lstStyle/>
          <a:p>
            <a:r>
              <a:rPr lang="en-US" sz="2400" b="1" dirty="0">
                <a:latin typeface="Courier New" panose="02070309020205020404" pitchFamily="49" charset="0"/>
                <a:cs typeface="Courier New" panose="02070309020205020404" pitchFamily="49" charset="0"/>
              </a:rPr>
              <a:t>Semi-Supervised</a:t>
            </a:r>
          </a:p>
        </p:txBody>
      </p:sp>
      <p:sp>
        <p:nvSpPr>
          <p:cNvPr id="15" name="Text Placeholder 14">
            <a:extLst>
              <a:ext uri="{FF2B5EF4-FFF2-40B4-BE49-F238E27FC236}">
                <a16:creationId xmlns:a16="http://schemas.microsoft.com/office/drawing/2014/main" id="{95C519DA-06A3-4391-AAF4-8C7122770C3E}"/>
              </a:ext>
            </a:extLst>
          </p:cNvPr>
          <p:cNvSpPr>
            <a:spLocks noGrp="1"/>
          </p:cNvSpPr>
          <p:nvPr>
            <p:ph type="body" sz="quarter" idx="17"/>
          </p:nvPr>
        </p:nvSpPr>
        <p:spPr>
          <a:xfrm>
            <a:off x="6550331" y="3718065"/>
            <a:ext cx="4114800" cy="457200"/>
          </a:xfrm>
        </p:spPr>
        <p:txBody>
          <a:bodyPr>
            <a:normAutofit/>
          </a:bodyPr>
          <a:lstStyle/>
          <a:p>
            <a:r>
              <a:rPr lang="en-US" sz="2400" b="1" dirty="0">
                <a:latin typeface="Courier New" panose="02070309020205020404" pitchFamily="49" charset="0"/>
                <a:cs typeface="Courier New" panose="02070309020205020404" pitchFamily="49" charset="0"/>
              </a:rPr>
              <a:t>Reinforcement</a:t>
            </a:r>
          </a:p>
        </p:txBody>
      </p:sp>
      <p:sp>
        <p:nvSpPr>
          <p:cNvPr id="16" name="Text Placeholder 15">
            <a:extLst>
              <a:ext uri="{FF2B5EF4-FFF2-40B4-BE49-F238E27FC236}">
                <a16:creationId xmlns:a16="http://schemas.microsoft.com/office/drawing/2014/main" id="{4A05B1DF-9A99-47CA-BA3D-7881266BCC5D}"/>
              </a:ext>
            </a:extLst>
          </p:cNvPr>
          <p:cNvSpPr>
            <a:spLocks noGrp="1"/>
          </p:cNvSpPr>
          <p:nvPr>
            <p:ph type="body" sz="quarter" idx="18"/>
          </p:nvPr>
        </p:nvSpPr>
        <p:spPr>
          <a:xfrm>
            <a:off x="1485131" y="4231480"/>
            <a:ext cx="4114800" cy="914400"/>
          </a:xfrm>
        </p:spPr>
        <p:txBody>
          <a:bodyPr/>
          <a:lstStyle/>
          <a:p>
            <a:r>
              <a:rPr lang="en-IN" dirty="0">
                <a:latin typeface="Times New Roman" panose="02020603050405020304" pitchFamily="18" charset="0"/>
                <a:cs typeface="Times New Roman" panose="02020603050405020304" pitchFamily="18" charset="0"/>
              </a:rPr>
              <a:t>Mix of </a:t>
            </a:r>
            <a:r>
              <a:rPr lang="en-US" dirty="0">
                <a:latin typeface="Times New Roman" panose="02020603050405020304" pitchFamily="18" charset="0"/>
                <a:cs typeface="Times New Roman" panose="02020603050405020304" pitchFamily="18" charset="0"/>
              </a:rPr>
              <a:t>both supervised and unsupervised data.</a:t>
            </a:r>
          </a:p>
        </p:txBody>
      </p:sp>
      <p:sp>
        <p:nvSpPr>
          <p:cNvPr id="17" name="Text Placeholder 16">
            <a:extLst>
              <a:ext uri="{FF2B5EF4-FFF2-40B4-BE49-F238E27FC236}">
                <a16:creationId xmlns:a16="http://schemas.microsoft.com/office/drawing/2014/main" id="{8B1A13A6-E2A0-4091-A4B3-A50F0962D128}"/>
              </a:ext>
            </a:extLst>
          </p:cNvPr>
          <p:cNvSpPr>
            <a:spLocks noGrp="1"/>
          </p:cNvSpPr>
          <p:nvPr>
            <p:ph type="body" sz="quarter" idx="19"/>
          </p:nvPr>
        </p:nvSpPr>
        <p:spPr>
          <a:xfrm>
            <a:off x="6550331" y="4180968"/>
            <a:ext cx="4927928" cy="1133194"/>
          </a:xfrm>
        </p:spPr>
        <p:txBody>
          <a:bodyPr/>
          <a:lstStyle/>
          <a:p>
            <a:r>
              <a:rPr lang="en-US" dirty="0">
                <a:latin typeface="Times New Roman" panose="02020603050405020304" pitchFamily="18" charset="0"/>
                <a:cs typeface="Times New Roman" panose="02020603050405020304" pitchFamily="18" charset="0"/>
              </a:rPr>
              <a:t>D</a:t>
            </a:r>
            <a:r>
              <a:rPr lang="en-US">
                <a:latin typeface="Times New Roman" panose="02020603050405020304" pitchFamily="18" charset="0"/>
                <a:cs typeface="Times New Roman" panose="02020603050405020304" pitchFamily="18" charset="0"/>
              </a:rPr>
              <a:t>iffers </a:t>
            </a:r>
            <a:r>
              <a:rPr lang="en-US" dirty="0">
                <a:latin typeface="Times New Roman" panose="02020603050405020304" pitchFamily="18" charset="0"/>
                <a:cs typeface="Times New Roman" panose="02020603050405020304" pitchFamily="18" charset="0"/>
              </a:rPr>
              <a:t>from supervised learning in not needing labelled input/output pairs be presented, and in not needing sub-optimal actions to be explicitly corrected.</a:t>
            </a:r>
          </a:p>
        </p:txBody>
      </p:sp>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a:xfrm>
            <a:off x="135555" y="6018899"/>
            <a:ext cx="11145253" cy="1040026"/>
          </a:xfrm>
        </p:spPr>
        <p:txBody>
          <a:bodyPr/>
          <a:lstStyle/>
          <a:p>
            <a:pPr marL="228600" indent="-228600">
              <a:buAutoNum type="arabicPeriod"/>
            </a:pPr>
            <a:r>
              <a:rPr lang="en-IN" sz="1100" i="1" dirty="0">
                <a:solidFill>
                  <a:schemeClr val="tx1"/>
                </a:solidFill>
                <a:latin typeface="Times New Roman" panose="02020603050405020304" pitchFamily="18" charset="0"/>
                <a:cs typeface="Times New Roman" panose="02020603050405020304" pitchFamily="18" charset="0"/>
              </a:rPr>
              <a:t>Mitchell, Tom (1997). Machine Learning. New York: McGraw Hill. ISBN 0-07-042807-7. OCLC 36417892.</a:t>
            </a:r>
          </a:p>
          <a:p>
            <a:pPr marL="228600" indent="-228600">
              <a:buAutoNum type="arabicPeriod"/>
            </a:pPr>
            <a:r>
              <a:rPr lang="en-IN" sz="1100" i="1" dirty="0">
                <a:solidFill>
                  <a:schemeClr val="tx1"/>
                </a:solidFill>
                <a:latin typeface="Times New Roman" panose="02020603050405020304" pitchFamily="18" charset="0"/>
                <a:cs typeface="Times New Roman" panose="02020603050405020304" pitchFamily="18" charset="0"/>
              </a:rPr>
              <a:t>Hu, J.; </a:t>
            </a:r>
            <a:r>
              <a:rPr lang="en-IN" sz="1100" i="1" dirty="0" err="1">
                <a:solidFill>
                  <a:schemeClr val="tx1"/>
                </a:solidFill>
                <a:latin typeface="Times New Roman" panose="02020603050405020304" pitchFamily="18" charset="0"/>
                <a:cs typeface="Times New Roman" panose="02020603050405020304" pitchFamily="18" charset="0"/>
              </a:rPr>
              <a:t>Niu</a:t>
            </a:r>
            <a:r>
              <a:rPr lang="en-IN" sz="1100" i="1" dirty="0">
                <a:solidFill>
                  <a:schemeClr val="tx1"/>
                </a:solidFill>
                <a:latin typeface="Times New Roman" panose="02020603050405020304" pitchFamily="18" charset="0"/>
                <a:cs typeface="Times New Roman" panose="02020603050405020304" pitchFamily="18" charset="0"/>
              </a:rPr>
              <a:t>, H.; Carrasco, J.; Lennox, B.; Arvin, F., "Voronoi-Based Multi-Robot Autonomous Exploration in Unknown Environments via Deep Reinforcement Learning" IEEE Transactions on Vehicular Technology, 2020.</a:t>
            </a:r>
          </a:p>
          <a:p>
            <a:endParaRPr lang="en-US" dirty="0">
              <a:solidFill>
                <a:schemeClr val="tx1"/>
              </a:solidFill>
            </a:endParaRPr>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p:txBody>
          <a:bodyPr/>
          <a:lstStyle/>
          <a:p>
            <a:r>
              <a:rPr lang="en-US"/>
              <a:t>Pitch deck title</a:t>
            </a:r>
            <a:endParaRPr lang="en-US" dirty="0"/>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
        <p:nvSpPr>
          <p:cNvPr id="4" name="TextBox 3">
            <a:extLst>
              <a:ext uri="{FF2B5EF4-FFF2-40B4-BE49-F238E27FC236}">
                <a16:creationId xmlns:a16="http://schemas.microsoft.com/office/drawing/2014/main" id="{AB291874-25B0-4073-8E6F-3403C7F97260}"/>
              </a:ext>
            </a:extLst>
          </p:cNvPr>
          <p:cNvSpPr txBox="1"/>
          <p:nvPr/>
        </p:nvSpPr>
        <p:spPr>
          <a:xfrm>
            <a:off x="3983167" y="468610"/>
            <a:ext cx="8000286" cy="923330"/>
          </a:xfrm>
          <a:prstGeom prst="rect">
            <a:avLst/>
          </a:prstGeom>
          <a:noFill/>
        </p:spPr>
        <p:txBody>
          <a:bodyPr wrap="square" rtlCol="0">
            <a:spAutoFit/>
          </a:bodyPr>
          <a:lstStyle/>
          <a:p>
            <a:pPr lvl="1" algn="just"/>
            <a:r>
              <a:rPr kumimoji="0" lang="en-US" b="0" i="0" u="none" strike="noStrike" kern="1200" cap="none" spc="0" normalizeH="0" baseline="0" noProof="0" dirty="0">
                <a:ln>
                  <a:noFill/>
                </a:ln>
                <a:solidFill>
                  <a:prstClr val="white">
                    <a:lumMod val="65000"/>
                    <a:lumOff val="35000"/>
                  </a:prstClr>
                </a:solidFill>
                <a:effectLst/>
                <a:uLnTx/>
                <a:uFillTx/>
                <a:latin typeface="Times New Roman" panose="02020603050405020304" pitchFamily="18" charset="0"/>
                <a:ea typeface="+mn-ea"/>
                <a:cs typeface="Times New Roman" panose="02020603050405020304" pitchFamily="18" charset="0"/>
              </a:rPr>
              <a:t>Machine Learning is the field of study that gives computers the capability to learn without being explicitly programmed. ML is one of the most exciting technologies that one would have ever come across. </a:t>
            </a:r>
            <a:r>
              <a:rPr lang="en-US" dirty="0">
                <a:solidFill>
                  <a:prstClr val="white">
                    <a:lumMod val="65000"/>
                    <a:lumOff val="35000"/>
                  </a:prstClr>
                </a:solidFill>
                <a:latin typeface="Times New Roman" panose="02020603050405020304" pitchFamily="18" charset="0"/>
                <a:cs typeface="Times New Roman" panose="02020603050405020304" pitchFamily="18" charset="0"/>
              </a:rPr>
              <a:t>[1][2]</a:t>
            </a:r>
            <a:endParaRPr lang="en-US" dirty="0"/>
          </a:p>
        </p:txBody>
      </p:sp>
    </p:spTree>
    <p:extLst>
      <p:ext uri="{BB962C8B-B14F-4D97-AF65-F5344CB8AC3E}">
        <p14:creationId xmlns:p14="http://schemas.microsoft.com/office/powerpoint/2010/main" val="2917554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2" y="283581"/>
            <a:ext cx="5386078" cy="1325563"/>
          </a:xfrm>
        </p:spPr>
        <p:txBody>
          <a:bodyPr/>
          <a:lstStyle/>
          <a:p>
            <a:r>
              <a:rPr lang="en-IN" b="1" dirty="0">
                <a:latin typeface="Times New Roman" panose="02020603050405020304" pitchFamily="18" charset="0"/>
                <a:cs typeface="Times New Roman" panose="02020603050405020304" pitchFamily="18" charset="0"/>
              </a:rPr>
              <a:t>A</a:t>
            </a:r>
            <a:r>
              <a:rPr lang="en-US" b="1" dirty="0">
                <a:latin typeface="Times New Roman" panose="02020603050405020304" pitchFamily="18" charset="0"/>
                <a:cs typeface="Times New Roman" panose="02020603050405020304" pitchFamily="18" charset="0"/>
              </a:rPr>
              <a:t>BOUT PROJECT</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p:txBody>
          <a:bodyPr vert="horz" lIns="91440" tIns="45720" rIns="91440" bIns="45720" rtlCol="0" anchor="b">
            <a:normAutofit/>
          </a:bodyPr>
          <a:lstStyle/>
          <a:p>
            <a:r>
              <a:rPr lang="en-ZA" sz="2400" b="1" dirty="0">
                <a:latin typeface="Courier New" panose="02070309020205020404" pitchFamily="49" charset="0"/>
                <a:cs typeface="Courier New" panose="02070309020205020404" pitchFamily="49" charset="0"/>
              </a:rPr>
              <a:t>AIM:</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1" y="2368971"/>
            <a:ext cx="5157479" cy="2138778"/>
          </a:xfrm>
        </p:spPr>
        <p:txBody>
          <a:bodyPr/>
          <a:lstStyle/>
          <a:p>
            <a:pPr marL="342900" lvl="0" indent="-342900" algn="just">
              <a:buFont typeface="+mj-lt"/>
              <a:buAutoNum type="romanUcPeriod"/>
            </a:pPr>
            <a:r>
              <a:rPr lang="en-US" sz="1800">
                <a:effectLst/>
                <a:latin typeface="Times New Roman" panose="02020603050405020304" pitchFamily="18" charset="0"/>
                <a:ea typeface="Times New Roman" panose="02020603050405020304" pitchFamily="18" charset="0"/>
              </a:rPr>
              <a:t>To train a machine learning model with an ‘Electric Cars’ dataset and implement it in a website which predicts the prices of electric cars, according to their specifications entered by the user. </a:t>
            </a:r>
          </a:p>
          <a:p>
            <a:pPr marL="342900" lvl="0" indent="-342900" algn="just">
              <a:buFont typeface="+mj-lt"/>
              <a:buAutoNum type="romanUcPeriod"/>
            </a:pPr>
            <a:r>
              <a:rPr lang="en-US" sz="1800">
                <a:effectLst/>
                <a:latin typeface="Times New Roman" panose="02020603050405020304" pitchFamily="18" charset="0"/>
                <a:ea typeface="Times New Roman" panose="02020603050405020304" pitchFamily="18" charset="0"/>
              </a:rPr>
              <a:t>To give users various options to see different kinds of statistics related to Electric Cars.</a:t>
            </a:r>
          </a:p>
          <a:p>
            <a:endParaRPr lang="en-US" dirty="0"/>
          </a:p>
        </p:txBody>
      </p:sp>
      <p:pic>
        <p:nvPicPr>
          <p:cNvPr id="24" name="Picture 23">
            <a:extLst>
              <a:ext uri="{FF2B5EF4-FFF2-40B4-BE49-F238E27FC236}">
                <a16:creationId xmlns:a16="http://schemas.microsoft.com/office/drawing/2014/main" id="{3A0F9621-C9E4-456A-B497-2D7182B041AB}"/>
              </a:ext>
            </a:extLst>
          </p:cNvPr>
          <p:cNvPicPr>
            <a:picLocks noChangeAspect="1"/>
          </p:cNvPicPr>
          <p:nvPr/>
        </p:nvPicPr>
        <p:blipFill>
          <a:blip r:embed="rId2"/>
          <a:stretch>
            <a:fillRect/>
          </a:stretch>
        </p:blipFill>
        <p:spPr>
          <a:xfrm>
            <a:off x="6492515" y="1438743"/>
            <a:ext cx="5534704" cy="3980514"/>
          </a:xfrm>
          <a:prstGeom prst="rect">
            <a:avLst/>
          </a:prstGeom>
        </p:spPr>
      </p:pic>
      <p:sp>
        <p:nvSpPr>
          <p:cNvPr id="28" name="Content Placeholder 3">
            <a:extLst>
              <a:ext uri="{FF2B5EF4-FFF2-40B4-BE49-F238E27FC236}">
                <a16:creationId xmlns:a16="http://schemas.microsoft.com/office/drawing/2014/main" id="{DE413765-123B-4A73-A5CD-DB0E90BFBE29}"/>
              </a:ext>
            </a:extLst>
          </p:cNvPr>
          <p:cNvSpPr txBox="1">
            <a:spLocks/>
          </p:cNvSpPr>
          <p:nvPr/>
        </p:nvSpPr>
        <p:spPr>
          <a:xfrm>
            <a:off x="709921" y="4507748"/>
            <a:ext cx="2668279" cy="826251"/>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sz="2400" b="1" dirty="0">
                <a:latin typeface="Courier New" panose="02070309020205020404" pitchFamily="49" charset="0"/>
                <a:cs typeface="Courier New" panose="02070309020205020404" pitchFamily="49" charset="0"/>
              </a:rPr>
              <a:t>PREREQUISITE:</a:t>
            </a:r>
          </a:p>
        </p:txBody>
      </p:sp>
      <p:sp>
        <p:nvSpPr>
          <p:cNvPr id="29" name="Text Placeholder 9">
            <a:extLst>
              <a:ext uri="{FF2B5EF4-FFF2-40B4-BE49-F238E27FC236}">
                <a16:creationId xmlns:a16="http://schemas.microsoft.com/office/drawing/2014/main" id="{3F89E3A0-7FAF-42D1-84F5-478B11B7CFB9}"/>
              </a:ext>
            </a:extLst>
          </p:cNvPr>
          <p:cNvSpPr txBox="1">
            <a:spLocks/>
          </p:cNvSpPr>
          <p:nvPr/>
        </p:nvSpPr>
        <p:spPr>
          <a:xfrm>
            <a:off x="709921" y="5379727"/>
            <a:ext cx="5157479" cy="1194692"/>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ts val="2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ts val="2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ts val="2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algn="just"/>
            <a:r>
              <a:rPr lang="en-US" sz="1800" dirty="0">
                <a:effectLst/>
                <a:latin typeface="Times New Roman" panose="02020603050405020304" pitchFamily="18" charset="0"/>
                <a:ea typeface="Times New Roman" panose="02020603050405020304" pitchFamily="18" charset="0"/>
              </a:rPr>
              <a:t>Knowledge of Pandas and its relevant libraries, Data cleaning, Data visualization, Machine learning and its various models, etc.</a:t>
            </a:r>
          </a:p>
          <a:p>
            <a:endParaRPr lang="en-US" dirty="0"/>
          </a:p>
        </p:txBody>
      </p:sp>
    </p:spTree>
    <p:extLst>
      <p:ext uri="{BB962C8B-B14F-4D97-AF65-F5344CB8AC3E}">
        <p14:creationId xmlns:p14="http://schemas.microsoft.com/office/powerpoint/2010/main" val="3070187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2947990" y="-25970"/>
            <a:ext cx="6296020" cy="1056691"/>
          </a:xfrm>
        </p:spPr>
        <p:txBody>
          <a:bodyPr>
            <a:noAutofit/>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IN" sz="4800" b="1" dirty="0">
                <a:latin typeface="Times New Roman" panose="02020603050405020304" pitchFamily="18" charset="0"/>
                <a:cs typeface="Times New Roman" panose="02020603050405020304" pitchFamily="18" charset="0"/>
              </a:rPr>
              <a:t>T</a:t>
            </a:r>
            <a:r>
              <a:rPr lang="en-US" sz="4800" b="1" dirty="0">
                <a:latin typeface="Times New Roman" panose="02020603050405020304" pitchFamily="18" charset="0"/>
                <a:cs typeface="Times New Roman" panose="02020603050405020304" pitchFamily="18" charset="0"/>
              </a:rPr>
              <a:t>OOLS USED</a:t>
            </a:r>
            <a:endParaRPr lang="en-US" sz="4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2030964" y="1592630"/>
            <a:ext cx="4065036" cy="1408815"/>
          </a:xfrm>
        </p:spPr>
        <p:txBody>
          <a:bodyPr vert="horz" lIns="91440" tIns="45720" rIns="91440" bIns="45720" rtlCol="0" anchor="b">
            <a:normAutofit/>
          </a:bodyPr>
          <a:lstStyle/>
          <a:p>
            <a:pPr marL="342900" indent="-342900">
              <a:buFont typeface="Arial" panose="020B0604020202020204" pitchFamily="34" charset="0"/>
              <a:buChar char="•"/>
            </a:pPr>
            <a:r>
              <a:rPr lang="en-US" sz="2800" b="1" dirty="0">
                <a:latin typeface="Courier New" panose="02070309020205020404" pitchFamily="49" charset="0"/>
                <a:cs typeface="Courier New" panose="02070309020205020404" pitchFamily="49" charset="0"/>
              </a:rPr>
              <a:t>PYTHON</a:t>
            </a:r>
            <a:r>
              <a:rPr lang="en-US" sz="2800" dirty="0"/>
              <a:t> </a:t>
            </a:r>
          </a:p>
          <a:p>
            <a:r>
              <a:rPr lang="en-US" sz="1400" dirty="0">
                <a:solidFill>
                  <a:schemeClr val="tx1"/>
                </a:solidFill>
                <a:latin typeface="Times New Roman" panose="02020603050405020304" pitchFamily="18" charset="0"/>
                <a:cs typeface="Times New Roman" panose="02020603050405020304" pitchFamily="18" charset="0"/>
              </a:rPr>
              <a:t>NumPy, Pandas, Matplotlib, Seaborn, Sklearn, Pickle</a:t>
            </a:r>
          </a:p>
          <a:p>
            <a:r>
              <a:rPr lang="en-US" sz="1400" dirty="0">
                <a:solidFill>
                  <a:schemeClr val="tx1"/>
                </a:solidFill>
                <a:latin typeface="Times New Roman" panose="02020603050405020304" pitchFamily="18" charset="0"/>
                <a:cs typeface="Times New Roman" panose="02020603050405020304" pitchFamily="18" charset="0"/>
              </a:rPr>
              <a:t>Model Used: DecisionTreeRegressor</a:t>
            </a:r>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7186610" y="1917890"/>
            <a:ext cx="4114800" cy="457200"/>
          </a:xfrm>
        </p:spPr>
        <p:txBody>
          <a:bodyPr anchor="b">
            <a:normAutofit lnSpcReduction="10000"/>
          </a:bodyPr>
          <a:lstStyle/>
          <a:p>
            <a:pPr marL="342900" indent="-342900">
              <a:buFont typeface="Arial" panose="020B0604020202020204" pitchFamily="34" charset="0"/>
              <a:buChar char="•"/>
            </a:pPr>
            <a:r>
              <a:rPr lang="en-US" sz="2800" b="1" dirty="0">
                <a:latin typeface="Courier New" panose="02070309020205020404" pitchFamily="49" charset="0"/>
                <a:cs typeface="Courier New" panose="02070309020205020404" pitchFamily="49" charset="0"/>
              </a:rPr>
              <a:t>FLASK</a:t>
            </a:r>
          </a:p>
        </p:txBody>
      </p:sp>
      <p:sp>
        <p:nvSpPr>
          <p:cNvPr id="14" name="Text Placeholder 13">
            <a:extLst>
              <a:ext uri="{FF2B5EF4-FFF2-40B4-BE49-F238E27FC236}">
                <a16:creationId xmlns:a16="http://schemas.microsoft.com/office/drawing/2014/main" id="{D32255BC-C6D7-45F4-AA99-1EBC2D1ABC4D}"/>
              </a:ext>
            </a:extLst>
          </p:cNvPr>
          <p:cNvSpPr>
            <a:spLocks noGrp="1"/>
          </p:cNvSpPr>
          <p:nvPr>
            <p:ph type="body" idx="16"/>
          </p:nvPr>
        </p:nvSpPr>
        <p:spPr>
          <a:xfrm>
            <a:off x="2039353" y="3627956"/>
            <a:ext cx="4114800" cy="457200"/>
          </a:xfrm>
        </p:spPr>
        <p:txBody>
          <a:bodyPr>
            <a:normAutofit lnSpcReduction="10000"/>
          </a:bodyPr>
          <a:lstStyle/>
          <a:p>
            <a:pPr marL="342900" indent="-342900">
              <a:buFont typeface="Arial" panose="020B0604020202020204" pitchFamily="34" charset="0"/>
              <a:buChar char="•"/>
            </a:pPr>
            <a:r>
              <a:rPr lang="en-IN" sz="2800" b="1" dirty="0">
                <a:latin typeface="Courier New" panose="02070309020205020404" pitchFamily="49" charset="0"/>
                <a:cs typeface="Courier New" panose="02070309020205020404" pitchFamily="49" charset="0"/>
              </a:rPr>
              <a:t>H</a:t>
            </a:r>
            <a:r>
              <a:rPr lang="en-US" sz="2800" b="1" dirty="0">
                <a:latin typeface="Courier New" panose="02070309020205020404" pitchFamily="49" charset="0"/>
                <a:cs typeface="Courier New" panose="02070309020205020404" pitchFamily="49" charset="0"/>
              </a:rPr>
              <a:t>TML</a:t>
            </a:r>
          </a:p>
        </p:txBody>
      </p:sp>
      <p:sp>
        <p:nvSpPr>
          <p:cNvPr id="15" name="Text Placeholder 14">
            <a:extLst>
              <a:ext uri="{FF2B5EF4-FFF2-40B4-BE49-F238E27FC236}">
                <a16:creationId xmlns:a16="http://schemas.microsoft.com/office/drawing/2014/main" id="{95C519DA-06A3-4391-AAF4-8C7122770C3E}"/>
              </a:ext>
            </a:extLst>
          </p:cNvPr>
          <p:cNvSpPr>
            <a:spLocks noGrp="1"/>
          </p:cNvSpPr>
          <p:nvPr>
            <p:ph type="body" sz="quarter" idx="17"/>
          </p:nvPr>
        </p:nvSpPr>
        <p:spPr>
          <a:xfrm>
            <a:off x="7186610" y="3121320"/>
            <a:ext cx="4740649" cy="852267"/>
          </a:xfrm>
        </p:spPr>
        <p:txBody>
          <a:bodyPr>
            <a:normAutofit/>
          </a:bodyPr>
          <a:lstStyle/>
          <a:p>
            <a:pPr marL="342900" indent="-342900">
              <a:buFont typeface="Arial" panose="020B0604020202020204" pitchFamily="34" charset="0"/>
              <a:buChar char="•"/>
            </a:pPr>
            <a:r>
              <a:rPr lang="en-US" sz="2800" b="1" dirty="0">
                <a:latin typeface="Courier New" panose="02070309020205020404" pitchFamily="49" charset="0"/>
                <a:cs typeface="Courier New" panose="02070309020205020404" pitchFamily="49" charset="0"/>
              </a:rPr>
              <a:t>CSS</a:t>
            </a:r>
            <a:endParaRPr lang="en-US" b="1" dirty="0">
              <a:latin typeface="Courier New" panose="02070309020205020404" pitchFamily="49" charset="0"/>
              <a:cs typeface="Courier New" panose="02070309020205020404" pitchFamily="49" charset="0"/>
            </a:endParaRPr>
          </a:p>
        </p:txBody>
      </p:sp>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p:txBody>
          <a:bodyPr/>
          <a:lstStyle/>
          <a:p>
            <a:r>
              <a:rPr lang="en-US"/>
              <a:t>20XX</a:t>
            </a:r>
            <a:endParaRPr lang="en-US" dirty="0"/>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p:txBody>
          <a:bodyPr/>
          <a:lstStyle/>
          <a:p>
            <a:r>
              <a:rPr lang="en-US"/>
              <a:t>Pitch deck title</a:t>
            </a:r>
            <a:endParaRPr lang="en-US" dirty="0"/>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
        <p:nvSpPr>
          <p:cNvPr id="22" name="TextBox 21">
            <a:extLst>
              <a:ext uri="{FF2B5EF4-FFF2-40B4-BE49-F238E27FC236}">
                <a16:creationId xmlns:a16="http://schemas.microsoft.com/office/drawing/2014/main" id="{C7B30297-6F2B-4C58-8C54-1672AAC70D21}"/>
              </a:ext>
            </a:extLst>
          </p:cNvPr>
          <p:cNvSpPr txBox="1"/>
          <p:nvPr/>
        </p:nvSpPr>
        <p:spPr>
          <a:xfrm>
            <a:off x="2030964" y="4797869"/>
            <a:ext cx="2962455" cy="523220"/>
          </a:xfrm>
          <a:prstGeom prst="rect">
            <a:avLst/>
          </a:prstGeom>
          <a:noFill/>
        </p:spPr>
        <p:txBody>
          <a:bodyPr wrap="square">
            <a:spAutoFit/>
          </a:bodyPr>
          <a:lstStyle/>
          <a:p>
            <a:pPr marL="285750" indent="-285750">
              <a:buFont typeface="Arial" panose="020B0604020202020204" pitchFamily="34" charset="0"/>
              <a:buChar char="•"/>
            </a:pPr>
            <a:r>
              <a:rPr lang="en-US" sz="2800" b="1" dirty="0">
                <a:solidFill>
                  <a:schemeClr val="accent4"/>
                </a:solidFill>
                <a:latin typeface="Courier New" panose="02070309020205020404" pitchFamily="49" charset="0"/>
                <a:cs typeface="Courier New" panose="02070309020205020404" pitchFamily="49" charset="0"/>
              </a:rPr>
              <a:t>JAVASCRIPT</a:t>
            </a:r>
            <a:endParaRPr lang="en-US" dirty="0">
              <a:solidFill>
                <a:schemeClr val="accent4"/>
              </a:solidFill>
            </a:endParaRPr>
          </a:p>
        </p:txBody>
      </p:sp>
      <p:sp>
        <p:nvSpPr>
          <p:cNvPr id="23" name="TextBox 22">
            <a:extLst>
              <a:ext uri="{FF2B5EF4-FFF2-40B4-BE49-F238E27FC236}">
                <a16:creationId xmlns:a16="http://schemas.microsoft.com/office/drawing/2014/main" id="{7A8119F2-BCCD-4120-B63B-B65D1FEEC828}"/>
              </a:ext>
            </a:extLst>
          </p:cNvPr>
          <p:cNvSpPr txBox="1"/>
          <p:nvPr/>
        </p:nvSpPr>
        <p:spPr>
          <a:xfrm>
            <a:off x="7186610" y="4730741"/>
            <a:ext cx="2962455" cy="523220"/>
          </a:xfrm>
          <a:prstGeom prst="rect">
            <a:avLst/>
          </a:prstGeom>
          <a:noFill/>
        </p:spPr>
        <p:txBody>
          <a:bodyPr wrap="square">
            <a:spAutoFit/>
          </a:bodyPr>
          <a:lstStyle/>
          <a:p>
            <a:pPr marL="285750" indent="-285750">
              <a:buFont typeface="Arial" panose="020B0604020202020204" pitchFamily="34" charset="0"/>
              <a:buChar char="•"/>
            </a:pPr>
            <a:r>
              <a:rPr lang="en-US" sz="2800" b="1" dirty="0">
                <a:solidFill>
                  <a:schemeClr val="accent4"/>
                </a:solidFill>
                <a:latin typeface="Courier New" panose="02070309020205020404" pitchFamily="49" charset="0"/>
                <a:cs typeface="Courier New" panose="02070309020205020404" pitchFamily="49" charset="0"/>
              </a:rPr>
              <a:t>BOOTSTRAP</a:t>
            </a:r>
            <a:endParaRPr lang="en-US" dirty="0">
              <a:solidFill>
                <a:schemeClr val="accent4"/>
              </a:solidFill>
            </a:endParaRPr>
          </a:p>
        </p:txBody>
      </p:sp>
    </p:spTree>
    <p:extLst>
      <p:ext uri="{BB962C8B-B14F-4D97-AF65-F5344CB8AC3E}">
        <p14:creationId xmlns:p14="http://schemas.microsoft.com/office/powerpoint/2010/main" val="2634411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5193467" y="136525"/>
            <a:ext cx="1805066" cy="1325563"/>
          </a:xfrm>
        </p:spPr>
        <p:txBody>
          <a:bodyPr>
            <a:normAutofit/>
          </a:bodyPr>
          <a:lstStyle/>
          <a:p>
            <a:pPr algn="ctr"/>
            <a:r>
              <a:rPr lang="en-IN" sz="4800" b="1" dirty="0">
                <a:latin typeface="Times New Roman" panose="02020603050405020304" pitchFamily="18" charset="0"/>
                <a:cs typeface="Times New Roman" panose="02020603050405020304" pitchFamily="18" charset="0"/>
              </a:rPr>
              <a:t>D</a:t>
            </a:r>
            <a:r>
              <a:rPr lang="en-US" sz="4800" b="1" dirty="0">
                <a:latin typeface="Times New Roman" panose="02020603050405020304" pitchFamily="18" charset="0"/>
                <a:cs typeface="Times New Roman" panose="02020603050405020304" pitchFamily="18" charset="0"/>
              </a:rPr>
              <a:t>FDs</a:t>
            </a:r>
          </a:p>
        </p:txBody>
      </p:sp>
      <p:sp>
        <p:nvSpPr>
          <p:cNvPr id="15" name="TextBox 14">
            <a:extLst>
              <a:ext uri="{FF2B5EF4-FFF2-40B4-BE49-F238E27FC236}">
                <a16:creationId xmlns:a16="http://schemas.microsoft.com/office/drawing/2014/main" id="{3CA43354-6ABC-417A-91BD-4D9978FAE33D}"/>
              </a:ext>
            </a:extLst>
          </p:cNvPr>
          <p:cNvSpPr txBox="1"/>
          <p:nvPr/>
        </p:nvSpPr>
        <p:spPr>
          <a:xfrm>
            <a:off x="1060068" y="1583267"/>
            <a:ext cx="2081066" cy="523220"/>
          </a:xfrm>
          <a:prstGeom prst="rect">
            <a:avLst/>
          </a:prstGeom>
          <a:noFill/>
        </p:spPr>
        <p:txBody>
          <a:bodyPr wrap="square" rtlCol="0">
            <a:spAutoFit/>
          </a:bodyPr>
          <a:lstStyle/>
          <a:p>
            <a:r>
              <a:rPr lang="en-IN" sz="2800" b="1" dirty="0">
                <a:solidFill>
                  <a:schemeClr val="bg1"/>
                </a:solidFill>
                <a:latin typeface="Courier New" panose="02070309020205020404" pitchFamily="49" charset="0"/>
                <a:cs typeface="Courier New" panose="02070309020205020404" pitchFamily="49" charset="0"/>
              </a:rPr>
              <a:t>Backend:</a:t>
            </a:r>
            <a:endParaRPr lang="en-US" sz="2800" b="1" dirty="0">
              <a:solidFill>
                <a:schemeClr val="bg1"/>
              </a:solidFill>
              <a:latin typeface="Courier New" panose="02070309020205020404" pitchFamily="49" charset="0"/>
              <a:cs typeface="Courier New" panose="02070309020205020404" pitchFamily="49" charset="0"/>
            </a:endParaRPr>
          </a:p>
        </p:txBody>
      </p:sp>
      <p:graphicFrame>
        <p:nvGraphicFramePr>
          <p:cNvPr id="16" name="Diagram 15">
            <a:extLst>
              <a:ext uri="{FF2B5EF4-FFF2-40B4-BE49-F238E27FC236}">
                <a16:creationId xmlns:a16="http://schemas.microsoft.com/office/drawing/2014/main" id="{44EB7CFE-656B-4AC5-B604-763FCFC5B364}"/>
              </a:ext>
            </a:extLst>
          </p:cNvPr>
          <p:cNvGraphicFramePr/>
          <p:nvPr>
            <p:extLst>
              <p:ext uri="{D42A27DB-BD31-4B8C-83A1-F6EECF244321}">
                <p14:modId xmlns:p14="http://schemas.microsoft.com/office/powerpoint/2010/main" val="2694839051"/>
              </p:ext>
            </p:extLst>
          </p:nvPr>
        </p:nvGraphicFramePr>
        <p:xfrm>
          <a:off x="325132" y="2192867"/>
          <a:ext cx="11409667" cy="3081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1144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CA43354-6ABC-417A-91BD-4D9978FAE33D}"/>
              </a:ext>
            </a:extLst>
          </p:cNvPr>
          <p:cNvSpPr txBox="1"/>
          <p:nvPr/>
        </p:nvSpPr>
        <p:spPr>
          <a:xfrm>
            <a:off x="325132" y="1238760"/>
            <a:ext cx="4133400" cy="954107"/>
          </a:xfrm>
          <a:prstGeom prst="rect">
            <a:avLst/>
          </a:prstGeom>
          <a:noFill/>
        </p:spPr>
        <p:txBody>
          <a:bodyPr wrap="square" rtlCol="0">
            <a:spAutoFit/>
          </a:bodyPr>
          <a:lstStyle/>
          <a:p>
            <a:r>
              <a:rPr lang="en-IN" sz="2800" b="1" dirty="0">
                <a:solidFill>
                  <a:schemeClr val="bg1"/>
                </a:solidFill>
                <a:latin typeface="Courier New" panose="02070309020205020404" pitchFamily="49" charset="0"/>
                <a:cs typeface="Courier New" panose="02070309020205020404" pitchFamily="49" charset="0"/>
              </a:rPr>
              <a:t>Machine </a:t>
            </a:r>
          </a:p>
          <a:p>
            <a:r>
              <a:rPr lang="en-IN" sz="2800" b="1" dirty="0">
                <a:solidFill>
                  <a:schemeClr val="bg1"/>
                </a:solidFill>
                <a:latin typeface="Courier New" panose="02070309020205020404" pitchFamily="49" charset="0"/>
                <a:cs typeface="Courier New" panose="02070309020205020404" pitchFamily="49" charset="0"/>
              </a:rPr>
              <a:t>Learning:</a:t>
            </a:r>
            <a:endParaRPr lang="en-US" sz="2800" b="1" dirty="0">
              <a:solidFill>
                <a:schemeClr val="bg1"/>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805A69D9-61F1-4C4D-A547-A427EB30D263}"/>
              </a:ext>
            </a:extLst>
          </p:cNvPr>
          <p:cNvPicPr>
            <a:picLocks noChangeAspect="1"/>
          </p:cNvPicPr>
          <p:nvPr/>
        </p:nvPicPr>
        <p:blipFill rotWithShape="1">
          <a:blip r:embed="rId2"/>
          <a:srcRect l="4505" r="3100"/>
          <a:stretch/>
        </p:blipFill>
        <p:spPr bwMode="auto">
          <a:xfrm>
            <a:off x="4008493" y="69741"/>
            <a:ext cx="7449953" cy="67185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29460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CA43354-6ABC-417A-91BD-4D9978FAE33D}"/>
              </a:ext>
            </a:extLst>
          </p:cNvPr>
          <p:cNvSpPr txBox="1"/>
          <p:nvPr/>
        </p:nvSpPr>
        <p:spPr>
          <a:xfrm>
            <a:off x="325132" y="1238760"/>
            <a:ext cx="4133400" cy="523220"/>
          </a:xfrm>
          <a:prstGeom prst="rect">
            <a:avLst/>
          </a:prstGeom>
          <a:noFill/>
        </p:spPr>
        <p:txBody>
          <a:bodyPr wrap="square" rtlCol="0">
            <a:spAutoFit/>
          </a:bodyPr>
          <a:lstStyle/>
          <a:p>
            <a:r>
              <a:rPr lang="en-IN" sz="2800" b="1" dirty="0">
                <a:solidFill>
                  <a:schemeClr val="bg1"/>
                </a:solidFill>
                <a:latin typeface="Courier New" panose="02070309020205020404" pitchFamily="49" charset="0"/>
                <a:cs typeface="Courier New" panose="02070309020205020404" pitchFamily="49" charset="0"/>
              </a:rPr>
              <a:t>Frontend:</a:t>
            </a:r>
            <a:endParaRPr lang="en-US" sz="2800" b="1" dirty="0">
              <a:solidFill>
                <a:schemeClr val="bg1"/>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B75CD9D-C54B-425A-A721-7D6C71CC4BE1}"/>
              </a:ext>
            </a:extLst>
          </p:cNvPr>
          <p:cNvPicPr>
            <a:picLocks noChangeAspect="1"/>
          </p:cNvPicPr>
          <p:nvPr/>
        </p:nvPicPr>
        <p:blipFill>
          <a:blip r:embed="rId2"/>
          <a:stretch>
            <a:fillRect/>
          </a:stretch>
        </p:blipFill>
        <p:spPr>
          <a:xfrm>
            <a:off x="3181790" y="454794"/>
            <a:ext cx="8880636" cy="5948412"/>
          </a:xfrm>
          <a:prstGeom prst="rect">
            <a:avLst/>
          </a:prstGeom>
        </p:spPr>
      </p:pic>
    </p:spTree>
    <p:extLst>
      <p:ext uri="{BB962C8B-B14F-4D97-AF65-F5344CB8AC3E}">
        <p14:creationId xmlns:p14="http://schemas.microsoft.com/office/powerpoint/2010/main" val="552031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113">
            <a:extLst>
              <a:ext uri="{FF2B5EF4-FFF2-40B4-BE49-F238E27FC236}">
                <a16:creationId xmlns:a16="http://schemas.microsoft.com/office/drawing/2014/main" id="{6995B2A1-4F72-48EE-BA20-8B2BA762B9C2}"/>
              </a:ext>
            </a:extLst>
          </p:cNvPr>
          <p:cNvSpPr>
            <a:spLocks noGrp="1"/>
          </p:cNvSpPr>
          <p:nvPr>
            <p:ph type="title"/>
          </p:nvPr>
        </p:nvSpPr>
        <p:spPr>
          <a:xfrm>
            <a:off x="838200" y="93962"/>
            <a:ext cx="10515600" cy="1325563"/>
          </a:xfrm>
        </p:spPr>
        <p:txBody>
          <a:bodyPr>
            <a:normAutofit/>
          </a:bodyPr>
          <a:lstStyle/>
          <a:p>
            <a:r>
              <a:rPr lang="en-ZA" sz="4800" b="1" dirty="0">
                <a:latin typeface="Times New Roman" panose="02020603050405020304" pitchFamily="18" charset="0"/>
                <a:cs typeface="Times New Roman" panose="02020603050405020304" pitchFamily="18" charset="0"/>
              </a:rPr>
              <a:t>PREDICTION</a:t>
            </a:r>
            <a:endParaRPr lang="en-US" sz="4800" b="1"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DC71F4C1-B639-4901-B976-ED7A3014B928}"/>
              </a:ext>
            </a:extLst>
          </p:cNvPr>
          <p:cNvSpPr txBox="1"/>
          <p:nvPr/>
        </p:nvSpPr>
        <p:spPr>
          <a:xfrm>
            <a:off x="1533148" y="1625885"/>
            <a:ext cx="9125704" cy="954107"/>
          </a:xfrm>
          <a:prstGeom prst="rect">
            <a:avLst/>
          </a:prstGeom>
          <a:noFill/>
        </p:spPr>
        <p:txBody>
          <a:bodyPr wrap="square" rtlCol="0">
            <a:spAutoFit/>
          </a:bodyPr>
          <a:lstStyle/>
          <a:p>
            <a:r>
              <a:rPr lang="en-IN" sz="2800" b="1" dirty="0">
                <a:latin typeface="Courier New" panose="02070309020205020404" pitchFamily="49" charset="0"/>
                <a:cs typeface="Courier New" panose="02070309020205020404" pitchFamily="49" charset="0"/>
              </a:rPr>
              <a:t>Models used:						Accuracy Achieved	:		</a:t>
            </a:r>
            <a:endParaRPr lang="en-US" sz="2800" b="1" dirty="0">
              <a:latin typeface="Courier New" panose="02070309020205020404" pitchFamily="49" charset="0"/>
              <a:cs typeface="Courier New" panose="02070309020205020404" pitchFamily="49" charset="0"/>
            </a:endParaRPr>
          </a:p>
        </p:txBody>
      </p:sp>
      <p:sp>
        <p:nvSpPr>
          <p:cNvPr id="42" name="TextBox 41">
            <a:extLst>
              <a:ext uri="{FF2B5EF4-FFF2-40B4-BE49-F238E27FC236}">
                <a16:creationId xmlns:a16="http://schemas.microsoft.com/office/drawing/2014/main" id="{86FC79CE-A312-4A85-B783-486C1FF6C922}"/>
              </a:ext>
            </a:extLst>
          </p:cNvPr>
          <p:cNvSpPr txBox="1"/>
          <p:nvPr/>
        </p:nvSpPr>
        <p:spPr>
          <a:xfrm>
            <a:off x="592354" y="2739126"/>
            <a:ext cx="11007291" cy="3077766"/>
          </a:xfrm>
          <a:prstGeom prst="rect">
            <a:avLst/>
          </a:prstGeom>
          <a:noFill/>
        </p:spPr>
        <p:txBody>
          <a:bodyPr wrap="square" rtlCol="0">
            <a:spAutoFit/>
          </a:bodyPr>
          <a:lstStyle/>
          <a:p>
            <a:pPr marL="457200" indent="-457200">
              <a:buFont typeface="Arial" panose="020B0604020202020204" pitchFamily="34" charset="0"/>
              <a:buChar char="•"/>
            </a:pPr>
            <a:r>
              <a:rPr lang="en-IN" sz="2800" b="1" dirty="0">
                <a:solidFill>
                  <a:schemeClr val="accent4"/>
                </a:solidFill>
                <a:latin typeface="Courier New" panose="02070309020205020404" pitchFamily="49" charset="0"/>
                <a:cs typeface="Courier New" panose="02070309020205020404" pitchFamily="49" charset="0"/>
              </a:rPr>
              <a:t>DecisionTreeRegressor						97-99%</a:t>
            </a:r>
          </a:p>
          <a:p>
            <a:r>
              <a:rPr lang="en-US" sz="14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DecisionTreeRegressor is  a   non-parametric  supervised   learning </a:t>
            </a:r>
          </a:p>
          <a:p>
            <a:r>
              <a:rPr lang="en-US" sz="1600" dirty="0">
                <a:latin typeface="Times New Roman" panose="02020603050405020304" pitchFamily="18" charset="0"/>
                <a:cs typeface="Times New Roman" panose="02020603050405020304" pitchFamily="18" charset="0"/>
              </a:rPr>
              <a:t>method  used  for  classification and regression. The goal is to  create </a:t>
            </a:r>
          </a:p>
          <a:p>
            <a:r>
              <a:rPr lang="en-US" sz="1600" dirty="0">
                <a:latin typeface="Times New Roman" panose="02020603050405020304" pitchFamily="18" charset="0"/>
                <a:cs typeface="Times New Roman" panose="02020603050405020304" pitchFamily="18" charset="0"/>
              </a:rPr>
              <a:t>a model that predicts the value of a target variable by learning simple</a:t>
            </a:r>
          </a:p>
          <a:p>
            <a:r>
              <a:rPr lang="en-US" sz="1600" dirty="0">
                <a:latin typeface="Times New Roman" panose="02020603050405020304" pitchFamily="18" charset="0"/>
                <a:cs typeface="Times New Roman" panose="02020603050405020304" pitchFamily="18" charset="0"/>
              </a:rPr>
              <a:t>decision rules inferred from the data features.</a:t>
            </a:r>
            <a:endParaRPr lang="en-IN" sz="1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IN" sz="2800" b="1" dirty="0">
              <a:solidFill>
                <a:schemeClr val="accent4"/>
              </a:solidFill>
              <a:latin typeface="Courier New" panose="02070309020205020404" pitchFamily="49" charset="0"/>
              <a:cs typeface="Courier New" panose="02070309020205020404" pitchFamily="49" charset="0"/>
            </a:endParaRPr>
          </a:p>
          <a:p>
            <a:endParaRPr lang="en-IN" sz="2800" b="1" dirty="0">
              <a:solidFill>
                <a:schemeClr val="accent4"/>
              </a:solidFill>
              <a:latin typeface="Courier New" panose="02070309020205020404" pitchFamily="49" charset="0"/>
              <a:cs typeface="Courier New" panose="02070309020205020404" pitchFamily="49" charset="0"/>
            </a:endParaRPr>
          </a:p>
          <a:p>
            <a:pPr marL="457200" indent="-457200">
              <a:buFont typeface="Arial" panose="020B0604020202020204" pitchFamily="34" charset="0"/>
              <a:buChar char="•"/>
            </a:pPr>
            <a:r>
              <a:rPr lang="en-IN" sz="2800" b="1" dirty="0">
                <a:solidFill>
                  <a:schemeClr val="accent4"/>
                </a:solidFill>
                <a:latin typeface="Courier New" panose="02070309020205020404" pitchFamily="49" charset="0"/>
                <a:cs typeface="Courier New" panose="02070309020205020404" pitchFamily="49" charset="0"/>
              </a:rPr>
              <a:t>LinearRegression									93%	</a:t>
            </a:r>
          </a:p>
          <a:p>
            <a:endParaRPr lang="en-US" dirty="0"/>
          </a:p>
        </p:txBody>
      </p:sp>
    </p:spTree>
    <p:extLst>
      <p:ext uri="{BB962C8B-B14F-4D97-AF65-F5344CB8AC3E}">
        <p14:creationId xmlns:p14="http://schemas.microsoft.com/office/powerpoint/2010/main" val="7384102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3.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635</TotalTime>
  <Words>946</Words>
  <Application>Microsoft Office PowerPoint</Application>
  <PresentationFormat>Widescreen</PresentationFormat>
  <Paragraphs>116</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Courier New</vt:lpstr>
      <vt:lpstr>Times New Roman</vt:lpstr>
      <vt:lpstr>Office Theme</vt:lpstr>
      <vt:lpstr>ElectriCars Go Green</vt:lpstr>
      <vt:lpstr>INTRODUCTION</vt:lpstr>
      <vt:lpstr>Machine Learning:</vt:lpstr>
      <vt:lpstr>ABOUT PROJECT</vt:lpstr>
      <vt:lpstr>TOOLS USED</vt:lpstr>
      <vt:lpstr>DFDs</vt:lpstr>
      <vt:lpstr>PowerPoint Presentation</vt:lpstr>
      <vt:lpstr>PowerPoint Presentation</vt:lpstr>
      <vt:lpstr>PREDICTION</vt:lpstr>
      <vt:lpstr>PowerPoint Presentation</vt:lpstr>
      <vt:lpstr>PowerPoint Presentation</vt:lpstr>
      <vt:lpstr>PowerPoint Presentation</vt:lpstr>
      <vt:lpstr>ANALYSIS</vt:lpstr>
      <vt:lpstr>ANALYSIS (BAR GRAPHS)</vt:lpstr>
      <vt:lpstr>PowerPoint Presentation</vt:lpstr>
      <vt:lpstr>FUTURE-SCOPE  More refining of this project could be done to make it industry ready. Further improvement will ensure the accuracy and efficiency. More features could be added to the website which may make the website more informative to its user. Future scope of this project is its implementation in the market of electric cars. The project is open for further improvements.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ElectriCars Go Green</dc:title>
  <dc:creator>Ali Haider Khan</dc:creator>
  <cp:lastModifiedBy>Ali Haider Khan</cp:lastModifiedBy>
  <cp:revision>15</cp:revision>
  <dcterms:created xsi:type="dcterms:W3CDTF">2022-10-13T11:53:50Z</dcterms:created>
  <dcterms:modified xsi:type="dcterms:W3CDTF">2023-09-01T05:36:27Z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